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Amatic SC"/>
      <p:regular r:id="rId36"/>
      <p:bold r:id="rId37"/>
    </p:embeddedFont>
    <p:embeddedFont>
      <p:font typeface="Source Code Pr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CodePro-italic.fntdata"/><Relationship Id="rId20" Type="http://schemas.openxmlformats.org/officeDocument/2006/relationships/slide" Target="slides/slide15.xml"/><Relationship Id="rId41" Type="http://schemas.openxmlformats.org/officeDocument/2006/relationships/font" Target="fonts/SourceCodePr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AmaticSC-bold.fntdata"/><Relationship Id="rId14" Type="http://schemas.openxmlformats.org/officeDocument/2006/relationships/slide" Target="slides/slide9.xml"/><Relationship Id="rId36" Type="http://schemas.openxmlformats.org/officeDocument/2006/relationships/font" Target="fonts/AmaticSC-regular.fntdata"/><Relationship Id="rId17" Type="http://schemas.openxmlformats.org/officeDocument/2006/relationships/slide" Target="slides/slide12.xml"/><Relationship Id="rId39" Type="http://schemas.openxmlformats.org/officeDocument/2006/relationships/font" Target="fonts/SourceCodePro-bold.fntdata"/><Relationship Id="rId16" Type="http://schemas.openxmlformats.org/officeDocument/2006/relationships/slide" Target="slides/slide11.xml"/><Relationship Id="rId38" Type="http://schemas.openxmlformats.org/officeDocument/2006/relationships/font" Target="fonts/SourceCodePr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c6f59039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c6f590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78cad32e3a_1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78cad32e3a_1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78cad32e3a_1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78cad32e3a_1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78cad32e3a_1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78cad32e3a_1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78cad32e3a_1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78cad32e3a_1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78cad32e3a_1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78cad32e3a_1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791d1588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791d1588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791d15888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791d15888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791d15888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791d15888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791d158885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791d158885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6f59039d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6f59039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78cad32e3a_1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78cad32e3a_13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6f59039d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6f59039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7b3667e48a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7b3667e48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7b3667e48a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7b3667e48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7abed521be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7abed521b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7abed521be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7abed521b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7abed521be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7abed521b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7abed521be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7abed521b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7b3667e48a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7b3667e48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7ba3222ee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7ba3222ee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7ba3222ee1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7ba3222ee1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c6f59039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c6f5903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7ba3222ee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7ba3222ee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c6f59039d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6f59039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6f59039d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6f59039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78cad32e3a_1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78cad32e3a_1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78cad32e3a_1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78cad32e3a_1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78cad32e3a_1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78cad32e3a_1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78cad32e3a_1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78cad32e3a_1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hyperlink" Target="mailto:andrewk4@pm.me" TargetMode="External"/><Relationship Id="rId5" Type="http://schemas.openxmlformats.org/officeDocument/2006/relationships/hyperlink" Target="https://www.linkedin.com/in/andrew-kenneally/" TargetMode="External"/><Relationship Id="rId6" Type="http://schemas.openxmlformats.org/officeDocument/2006/relationships/hyperlink" Target="https://github.com/andrewk1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youtu.be/4FecAiofbHY" TargetMode="External"/><Relationship Id="rId4" Type="http://schemas.openxmlformats.org/officeDocument/2006/relationships/image" Target="../media/image37.png"/><Relationship Id="rId5" Type="http://schemas.openxmlformats.org/officeDocument/2006/relationships/image" Target="../media/image30.png"/><Relationship Id="rId6"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hyperlink" Target="https://portswigger.net/research/smashing-the-state-machine" TargetMode="External"/><Relationship Id="rId4" Type="http://schemas.openxmlformats.org/officeDocument/2006/relationships/hyperlink" Target="https://youtu.be/tKJzsaB1ZvI" TargetMode="External"/><Relationship Id="rId5" Type="http://schemas.openxmlformats.org/officeDocument/2006/relationships/hyperlink" Target="http://www.youtube.com/watch?v=Y0NVIVucQNE" TargetMode="External"/><Relationship Id="rId6"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youtu.be/hUMKg9Xe0Zc" TargetMode="External"/><Relationship Id="rId4" Type="http://schemas.openxmlformats.org/officeDocument/2006/relationships/hyperlink" Target="http://drive.google.com/file/d/137stzRKruCUKTU7lcbP0g_JGkHch0bQY/view" TargetMode="External"/><Relationship Id="rId5" Type="http://schemas.openxmlformats.org/officeDocument/2006/relationships/image" Target="../media/image8.jpg"/><Relationship Id="rId6" Type="http://schemas.openxmlformats.org/officeDocument/2006/relationships/hyperlink" Target="http://drive.google.com/file/d/1gWf74J7uh2m1vs_GugpzbHJGyt72bDdA/view" TargetMode="External"/><Relationship Id="rId7"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youtu.be/8Ng91UY3D2M" TargetMode="External"/><Relationship Id="rId4" Type="http://schemas.openxmlformats.org/officeDocument/2006/relationships/image" Target="../media/image20.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youtu.be/TDMWejaucdg" TargetMode="External"/><Relationship Id="rId4" Type="http://schemas.openxmlformats.org/officeDocument/2006/relationships/hyperlink" Target="http://drive.google.com/file/d/1lQfeTCzo89A-0sonosUWHqqS-AxZBRca/view" TargetMode="External"/><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youtu.be/MYfeNyZIzBE" TargetMode="External"/><Relationship Id="rId4" Type="http://schemas.openxmlformats.org/officeDocument/2006/relationships/image" Target="../media/image53.png"/><Relationship Id="rId5" Type="http://schemas.openxmlformats.org/officeDocument/2006/relationships/image" Target="../media/image17.png"/><Relationship Id="rId6" Type="http://schemas.openxmlformats.org/officeDocument/2006/relationships/image" Target="../media/image29.png"/><Relationship Id="rId7" Type="http://schemas.openxmlformats.org/officeDocument/2006/relationships/image" Target="../media/image23.png"/><Relationship Id="rId8"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youtu.be/QMO2vMBcx7Y" TargetMode="External"/><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youtu.be/6j4en3EbP3w" TargetMode="External"/><Relationship Id="rId4" Type="http://schemas.openxmlformats.org/officeDocument/2006/relationships/image" Target="../media/image18.png"/><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youtu.be/6j4en3EbP3w" TargetMode="External"/><Relationship Id="rId4" Type="http://schemas.openxmlformats.org/officeDocument/2006/relationships/image" Target="../media/image26.png"/><Relationship Id="rId5"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media.defcon.org/DEF%20CON%2031/"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www.youtube.com/watch?v=pmW6lMCEaJc" TargetMode="External"/><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5.jpg"/><Relationship Id="rId4"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48.png"/></Relationships>
</file>

<file path=ppt/slides/_rels/slide24.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44.png"/><Relationship Id="rId13" Type="http://schemas.openxmlformats.org/officeDocument/2006/relationships/image" Target="../media/image38.png"/><Relationship Id="rId12"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hyperlink" Target="https://hackerwarehouse.com" TargetMode="External"/><Relationship Id="rId4" Type="http://schemas.openxmlformats.org/officeDocument/2006/relationships/hyperlink" Target="https://hackerboxes.com" TargetMode="External"/><Relationship Id="rId9" Type="http://schemas.openxmlformats.org/officeDocument/2006/relationships/image" Target="../media/image41.png"/><Relationship Id="rId5" Type="http://schemas.openxmlformats.org/officeDocument/2006/relationships/hyperlink" Target="https://hak5.org" TargetMode="External"/><Relationship Id="rId6" Type="http://schemas.openxmlformats.org/officeDocument/2006/relationships/hyperlink" Target="https://www.cigent.com" TargetMode="External"/><Relationship Id="rId7" Type="http://schemas.openxmlformats.org/officeDocument/2006/relationships/hyperlink" Target="https://ihate.art" TargetMode="External"/><Relationship Id="rId8" Type="http://schemas.openxmlformats.org/officeDocument/2006/relationships/hyperlink" Target="https://www.mykeyport.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39.png"/><Relationship Id="rId5" Type="http://schemas.openxmlformats.org/officeDocument/2006/relationships/image" Target="../media/image34.png"/><Relationship Id="rId6" Type="http://schemas.openxmlformats.org/officeDocument/2006/relationships/image" Target="../media/image45.png"/><Relationship Id="rId7"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60.png"/><Relationship Id="rId7" Type="http://schemas.openxmlformats.org/officeDocument/2006/relationships/image" Target="../media/image51.png"/><Relationship Id="rId8"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61.png"/><Relationship Id="rId4" Type="http://schemas.openxmlformats.org/officeDocument/2006/relationships/image" Target="../media/image50.png"/><Relationship Id="rId5"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hyperlink" Target="mailto:andrewk4@pm.me" TargetMode="External"/><Relationship Id="rId4" Type="http://schemas.openxmlformats.org/officeDocument/2006/relationships/hyperlink" Target="https://www.linkedin.com/in/andrew-kenneally/" TargetMode="External"/><Relationship Id="rId5" Type="http://schemas.openxmlformats.org/officeDocument/2006/relationships/hyperlink" Target="https://github.com/andrewk10" TargetMode="External"/><Relationship Id="rId6"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hyperlink" Target="https://youtu.be/1JT_lTfK69Q" TargetMode="External"/><Relationship Id="rId4" Type="http://schemas.openxmlformats.org/officeDocument/2006/relationships/hyperlink" Target="http://drive.google.com/file/d/1f1txX6vymeny10xpJxhMEBwb4gH2C4jf/view" TargetMode="External"/><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youtu.be/fL1osBUEScY" TargetMode="External"/><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hyperlink" Target="https://youtu.be/MdNZC_CdHJA"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hyperlink" Target="https://youtu.be/MKnOZSVq654" TargetMode="External"/><Relationship Id="rId4" Type="http://schemas.openxmlformats.org/officeDocument/2006/relationships/image" Target="../media/image2.png"/><Relationship Id="rId5" Type="http://schemas.openxmlformats.org/officeDocument/2006/relationships/image" Target="../media/image56.png"/><Relationship Id="rId6"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hyperlink" Target="https://youtu.be/LQ7ZQXs-uC0" TargetMode="External"/><Relationship Id="rId4" Type="http://schemas.openxmlformats.org/officeDocument/2006/relationships/image" Target="../media/image15.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id="56" name="Google Shape;56;p13"/>
          <p:cNvPicPr preferRelativeResize="0"/>
          <p:nvPr/>
        </p:nvPicPr>
        <p:blipFill>
          <a:blip r:embed="rId3">
            <a:alphaModFix/>
          </a:blip>
          <a:stretch>
            <a:fillRect/>
          </a:stretch>
        </p:blipFill>
        <p:spPr>
          <a:xfrm>
            <a:off x="4135825" y="386100"/>
            <a:ext cx="4696476" cy="2690400"/>
          </a:xfrm>
          <a:prstGeom prst="rect">
            <a:avLst/>
          </a:prstGeom>
          <a:noFill/>
          <a:ln>
            <a:noFill/>
          </a:ln>
        </p:spPr>
      </p:pic>
      <p:sp>
        <p:nvSpPr>
          <p:cNvPr id="57" name="Google Shape;57;p13"/>
          <p:cNvSpPr txBox="1"/>
          <p:nvPr>
            <p:ph type="ctrTitle"/>
          </p:nvPr>
        </p:nvSpPr>
        <p:spPr>
          <a:xfrm>
            <a:off x="311700" y="386088"/>
            <a:ext cx="8520600" cy="26904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900"/>
              <a:t>What Happened in Vegas, Left Vegas </a:t>
            </a:r>
            <a:br>
              <a:rPr lang="en" sz="2900"/>
            </a:br>
            <a:r>
              <a:rPr b="0" lang="en" sz="2900"/>
              <a:t>Cool Stuff from Def Con 31</a:t>
            </a:r>
            <a:endParaRPr b="0" sz="2900"/>
          </a:p>
        </p:txBody>
      </p:sp>
      <p:sp>
        <p:nvSpPr>
          <p:cNvPr id="58" name="Google Shape;58;p13"/>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Andrew Kenneally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andrewk4@pm.me</a:t>
            </a:r>
            <a:endParaRPr/>
          </a:p>
          <a:p>
            <a:pPr indent="0" lvl="0" marL="0" rtl="0" algn="l">
              <a:spcBef>
                <a:spcPts val="0"/>
              </a:spcBef>
              <a:spcAft>
                <a:spcPts val="0"/>
              </a:spcAft>
              <a:buNone/>
            </a:pPr>
            <a:r>
              <a:rPr lang="en" u="sng">
                <a:solidFill>
                  <a:schemeClr val="hlink"/>
                </a:solidFill>
                <a:hlinkClick r:id="rId5"/>
              </a:rPr>
              <a:t>linkedin.com/in/andrew-kenneally/</a:t>
            </a:r>
            <a:endParaRPr/>
          </a:p>
          <a:p>
            <a:pPr indent="0" lvl="0" marL="0" rtl="0" algn="l">
              <a:spcBef>
                <a:spcPts val="0"/>
              </a:spcBef>
              <a:spcAft>
                <a:spcPts val="0"/>
              </a:spcAft>
              <a:buNone/>
            </a:pPr>
            <a:r>
              <a:rPr lang="en" u="sng">
                <a:solidFill>
                  <a:schemeClr val="hlink"/>
                </a:solidFill>
                <a:hlinkClick r:id="rId6"/>
              </a:rPr>
              <a:t>github.com/andrewk10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Private Until Presumed Guilty</a:t>
            </a:r>
            <a:endParaRPr sz="3500"/>
          </a:p>
          <a:p>
            <a:pPr indent="0" lvl="0" marL="0" rtl="0" algn="ctr">
              <a:spcBef>
                <a:spcPts val="0"/>
              </a:spcBef>
              <a:spcAft>
                <a:spcPts val="0"/>
              </a:spcAft>
              <a:buNone/>
            </a:pPr>
            <a:r>
              <a:rPr b="0" lang="en" sz="3500"/>
              <a:t>Or How the 4th Amendment Doesn’t Protect Your Data in a Post-Dobbs World</a:t>
            </a:r>
            <a:endParaRPr sz="4200"/>
          </a:p>
        </p:txBody>
      </p:sp>
      <p:sp>
        <p:nvSpPr>
          <p:cNvPr id="122" name="Google Shape;122;p22"/>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t>Allison Young</a:t>
            </a:r>
            <a:endParaRPr b="1" sz="1500"/>
          </a:p>
          <a:p>
            <a:pPr indent="0" lvl="0" marL="0" rtl="0" algn="ctr">
              <a:spcBef>
                <a:spcPts val="0"/>
              </a:spcBef>
              <a:spcAft>
                <a:spcPts val="0"/>
              </a:spcAft>
              <a:buNone/>
            </a:pPr>
            <a:r>
              <a:rPr lang="en" sz="1500"/>
              <a:t>The Legal Aid Society</a:t>
            </a:r>
            <a:endParaRPr sz="1500"/>
          </a:p>
          <a:p>
            <a:pPr indent="0" lvl="0" marL="0" rtl="0" algn="ctr">
              <a:spcBef>
                <a:spcPts val="0"/>
              </a:spcBef>
              <a:spcAft>
                <a:spcPts val="0"/>
              </a:spcAft>
              <a:buNone/>
            </a:pPr>
            <a:r>
              <a:rPr lang="en" sz="1500"/>
              <a:t>Digital Forensics Analyst</a:t>
            </a:r>
            <a:br>
              <a:rPr lang="en" sz="1500"/>
            </a:br>
            <a:br>
              <a:rPr lang="en" sz="1500"/>
            </a:br>
            <a:r>
              <a:rPr b="1" lang="en" sz="1500"/>
              <a:t>Diane Akerman</a:t>
            </a:r>
            <a:endParaRPr b="1" sz="1500"/>
          </a:p>
          <a:p>
            <a:pPr indent="0" lvl="0" marL="0" rtl="0" algn="ctr">
              <a:spcBef>
                <a:spcPts val="0"/>
              </a:spcBef>
              <a:spcAft>
                <a:spcPts val="0"/>
              </a:spcAft>
              <a:buNone/>
            </a:pPr>
            <a:r>
              <a:rPr lang="en" sz="1500"/>
              <a:t>The Legal Aid Society</a:t>
            </a:r>
            <a:endParaRPr sz="1500"/>
          </a:p>
          <a:p>
            <a:pPr indent="0" lvl="0" marL="0" rtl="0" algn="ctr">
              <a:spcBef>
                <a:spcPts val="0"/>
              </a:spcBef>
              <a:spcAft>
                <a:spcPts val="0"/>
              </a:spcAft>
              <a:buNone/>
            </a:pPr>
            <a:r>
              <a:rPr lang="en" sz="1500"/>
              <a:t>Digital Forensics Attorney</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rPr lang="en" sz="1500" u="sng">
                <a:solidFill>
                  <a:schemeClr val="hlink"/>
                </a:solidFill>
                <a:hlinkClick r:id="rId3"/>
              </a:rPr>
              <a:t>https://youtu.be/4FecAiofbHY</a:t>
            </a:r>
            <a:endParaRPr sz="1500"/>
          </a:p>
        </p:txBody>
      </p:sp>
      <p:pic>
        <p:nvPicPr>
          <p:cNvPr id="123" name="Google Shape;123;p22"/>
          <p:cNvPicPr preferRelativeResize="0"/>
          <p:nvPr/>
        </p:nvPicPr>
        <p:blipFill rotWithShape="1">
          <a:blip r:embed="rId4">
            <a:alphaModFix/>
          </a:blip>
          <a:srcRect b="15281" l="19595" r="18195" t="19854"/>
          <a:stretch/>
        </p:blipFill>
        <p:spPr>
          <a:xfrm>
            <a:off x="4708500" y="280650"/>
            <a:ext cx="1942450" cy="1142200"/>
          </a:xfrm>
          <a:prstGeom prst="rect">
            <a:avLst/>
          </a:prstGeom>
          <a:noFill/>
          <a:ln>
            <a:noFill/>
          </a:ln>
        </p:spPr>
      </p:pic>
      <p:pic>
        <p:nvPicPr>
          <p:cNvPr id="124" name="Google Shape;124;p22"/>
          <p:cNvPicPr preferRelativeResize="0"/>
          <p:nvPr/>
        </p:nvPicPr>
        <p:blipFill>
          <a:blip r:embed="rId5">
            <a:alphaModFix/>
          </a:blip>
          <a:stretch>
            <a:fillRect/>
          </a:stretch>
        </p:blipFill>
        <p:spPr>
          <a:xfrm>
            <a:off x="5650724" y="1338625"/>
            <a:ext cx="3417073" cy="1927150"/>
          </a:xfrm>
          <a:prstGeom prst="rect">
            <a:avLst/>
          </a:prstGeom>
          <a:noFill/>
          <a:ln>
            <a:noFill/>
          </a:ln>
        </p:spPr>
      </p:pic>
      <p:pic>
        <p:nvPicPr>
          <p:cNvPr id="125" name="Google Shape;125;p22"/>
          <p:cNvPicPr preferRelativeResize="0"/>
          <p:nvPr/>
        </p:nvPicPr>
        <p:blipFill>
          <a:blip r:embed="rId6">
            <a:alphaModFix/>
          </a:blip>
          <a:stretch>
            <a:fillRect/>
          </a:stretch>
        </p:blipFill>
        <p:spPr>
          <a:xfrm>
            <a:off x="4708499" y="3115450"/>
            <a:ext cx="3417075" cy="1872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900"/>
              <a:t>Smashing the State Machine</a:t>
            </a:r>
            <a:br>
              <a:rPr lang="en" sz="3900"/>
            </a:br>
            <a:r>
              <a:rPr b="0" lang="en" sz="3900"/>
              <a:t>The True Potential of Web Race Conditions</a:t>
            </a:r>
            <a:endParaRPr b="0" sz="3900"/>
          </a:p>
        </p:txBody>
      </p:sp>
      <p:sp>
        <p:nvSpPr>
          <p:cNvPr id="131" name="Google Shape;131;p23"/>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00"/>
              <a:t>James “albinowax” Kettle</a:t>
            </a:r>
            <a:endParaRPr b="1" sz="1300"/>
          </a:p>
          <a:p>
            <a:pPr indent="0" lvl="0" marL="0" rtl="0" algn="ctr">
              <a:spcBef>
                <a:spcPts val="0"/>
              </a:spcBef>
              <a:spcAft>
                <a:spcPts val="0"/>
              </a:spcAft>
              <a:buNone/>
            </a:pPr>
            <a:r>
              <a:rPr lang="en" sz="1300"/>
              <a:t>PortSwigger</a:t>
            </a:r>
            <a:endParaRPr sz="1300"/>
          </a:p>
          <a:p>
            <a:pPr indent="0" lvl="0" marL="0" rtl="0" algn="ctr">
              <a:spcBef>
                <a:spcPts val="0"/>
              </a:spcBef>
              <a:spcAft>
                <a:spcPts val="0"/>
              </a:spcAft>
              <a:buNone/>
            </a:pPr>
            <a:r>
              <a:rPr lang="en" sz="1300"/>
              <a:t>Director of Research</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u="sng">
                <a:solidFill>
                  <a:schemeClr val="hlink"/>
                </a:solidFill>
                <a:hlinkClick r:id="rId3"/>
              </a:rPr>
              <a:t>https://portswigger.net/research/smashing-the-state-machine</a:t>
            </a:r>
            <a:br>
              <a:rPr lang="en" sz="1300"/>
            </a:br>
            <a:br>
              <a:rPr lang="en" sz="1300"/>
            </a:br>
            <a:r>
              <a:rPr lang="en" sz="1300" u="sng">
                <a:solidFill>
                  <a:schemeClr val="hlink"/>
                </a:solidFill>
                <a:hlinkClick r:id="rId4"/>
              </a:rPr>
              <a:t>https://youtu.be/tKJzsaB1ZvI</a:t>
            </a:r>
            <a:endParaRPr sz="1300"/>
          </a:p>
          <a:p>
            <a:pPr indent="0" lvl="0" marL="0" rtl="0" algn="ctr">
              <a:spcBef>
                <a:spcPts val="0"/>
              </a:spcBef>
              <a:spcAft>
                <a:spcPts val="0"/>
              </a:spcAft>
              <a:buNone/>
            </a:pPr>
            <a:r>
              <a:t/>
            </a:r>
            <a:endParaRPr sz="1300"/>
          </a:p>
        </p:txBody>
      </p:sp>
      <p:pic>
        <p:nvPicPr>
          <p:cNvPr descr="In this video I demonstrate applying the methodology from Smashing the State Machine to discover and exploit a race condition in Gitlab that misroutes email-confirmation messages. This makes it possible to verify other people's email addresses and hijack pending project invitations. For further details on the vulnerability and methodology, check out the whitepaper at https://portswigger.net/research/smashing-the-state-machine&#10;&#10;The vulnerability shown has been assigned CVE-2022-4037 and was patched in release 15.7.2 on the 4th Jan 2023" id="132" name="Google Shape;132;p23" title="Discovering a race condition vulnerability in Gitlab with the single-packet attack">
            <a:hlinkClick r:id="rId5"/>
          </p:cNvPr>
          <p:cNvPicPr preferRelativeResize="0"/>
          <p:nvPr/>
        </p:nvPicPr>
        <p:blipFill>
          <a:blip r:embed="rId6">
            <a:alphaModFix/>
          </a:blip>
          <a:stretch>
            <a:fillRect/>
          </a:stretch>
        </p:blipFill>
        <p:spPr>
          <a:xfrm>
            <a:off x="4841425" y="1410538"/>
            <a:ext cx="4128775" cy="2322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Defeating VPN Always-On</a:t>
            </a:r>
            <a:endParaRPr/>
          </a:p>
        </p:txBody>
      </p:sp>
      <p:sp>
        <p:nvSpPr>
          <p:cNvPr id="138" name="Google Shape;138;p24"/>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Maxime Clementz</a:t>
            </a:r>
            <a:endParaRPr b="1"/>
          </a:p>
          <a:p>
            <a:pPr indent="0" lvl="0" marL="0" rtl="0" algn="ctr">
              <a:spcBef>
                <a:spcPts val="0"/>
              </a:spcBef>
              <a:spcAft>
                <a:spcPts val="0"/>
              </a:spcAft>
              <a:buNone/>
            </a:pPr>
            <a:r>
              <a:rPr lang="en"/>
              <a:t>PwC Luxembourg</a:t>
            </a:r>
            <a:endParaRPr/>
          </a:p>
          <a:p>
            <a:pPr indent="0" lvl="0" marL="0" rtl="0" algn="ctr">
              <a:spcBef>
                <a:spcPts val="0"/>
              </a:spcBef>
              <a:spcAft>
                <a:spcPts val="0"/>
              </a:spcAft>
              <a:buNone/>
            </a:pPr>
            <a:r>
              <a:rPr lang="en"/>
              <a:t>Cybersecurity Senior Manager</a:t>
            </a:r>
            <a:br>
              <a:rPr lang="en"/>
            </a:br>
            <a:br>
              <a:rPr lang="en"/>
            </a:br>
            <a:r>
              <a:rPr lang="en" u="sng">
                <a:solidFill>
                  <a:schemeClr val="hlink"/>
                </a:solidFill>
                <a:hlinkClick r:id="rId3"/>
              </a:rPr>
              <a:t>https://youtu.be/hUMKg9Xe0Zc</a:t>
            </a:r>
            <a:endParaRPr/>
          </a:p>
        </p:txBody>
      </p:sp>
      <p:pic>
        <p:nvPicPr>
          <p:cNvPr id="139" name="Google Shape;139;p24" title="Demo1_ExploitTND_v2.mp4">
            <a:hlinkClick r:id="rId4"/>
          </p:cNvPr>
          <p:cNvPicPr preferRelativeResize="0"/>
          <p:nvPr/>
        </p:nvPicPr>
        <p:blipFill>
          <a:blip r:embed="rId5">
            <a:alphaModFix/>
          </a:blip>
          <a:stretch>
            <a:fillRect/>
          </a:stretch>
        </p:blipFill>
        <p:spPr>
          <a:xfrm>
            <a:off x="4644600" y="156225"/>
            <a:ext cx="4423949" cy="2488474"/>
          </a:xfrm>
          <a:prstGeom prst="rect">
            <a:avLst/>
          </a:prstGeom>
          <a:noFill/>
          <a:ln>
            <a:noFill/>
          </a:ln>
        </p:spPr>
      </p:pic>
      <p:pic>
        <p:nvPicPr>
          <p:cNvPr id="140" name="Google Shape;140;p24" title="Demo2_DeleteFilter_v2.mp4">
            <a:hlinkClick r:id="rId6"/>
          </p:cNvPr>
          <p:cNvPicPr preferRelativeResize="0"/>
          <p:nvPr/>
        </p:nvPicPr>
        <p:blipFill>
          <a:blip r:embed="rId7">
            <a:alphaModFix/>
          </a:blip>
          <a:stretch>
            <a:fillRect/>
          </a:stretch>
        </p:blipFill>
        <p:spPr>
          <a:xfrm>
            <a:off x="4644600" y="2715500"/>
            <a:ext cx="4423949" cy="23317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900"/>
              <a:t>Spread Spectrum Techniques in Disposable Drones for Anti-Drone Evasion</a:t>
            </a:r>
            <a:endParaRPr sz="3900"/>
          </a:p>
        </p:txBody>
      </p:sp>
      <p:sp>
        <p:nvSpPr>
          <p:cNvPr id="146" name="Google Shape;146;p25"/>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David Melendez</a:t>
            </a:r>
            <a:br>
              <a:rPr lang="en" sz="1600"/>
            </a:br>
            <a:r>
              <a:rPr lang="en" sz="1600"/>
              <a:t>R&amp;D Embedded Software Engineer</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rPr b="1" lang="en" sz="1600"/>
              <a:t>Gabriela “Gabs” Garcia</a:t>
            </a:r>
            <a:endParaRPr b="1" sz="1600"/>
          </a:p>
          <a:p>
            <a:pPr indent="0" lvl="0" marL="0" rtl="0" algn="ctr">
              <a:spcBef>
                <a:spcPts val="0"/>
              </a:spcBef>
              <a:spcAft>
                <a:spcPts val="0"/>
              </a:spcAft>
              <a:buNone/>
            </a:pPr>
            <a:r>
              <a:rPr lang="en" sz="1600"/>
              <a:t>Hacker, Professor and Mentor</a:t>
            </a:r>
            <a:br>
              <a:rPr lang="en" sz="1600"/>
            </a:br>
            <a:br>
              <a:rPr lang="en" sz="1600"/>
            </a:br>
            <a:r>
              <a:rPr lang="en" sz="1600" u="sng">
                <a:solidFill>
                  <a:schemeClr val="hlink"/>
                </a:solidFill>
                <a:hlinkClick r:id="rId3"/>
              </a:rPr>
              <a:t>https://youtu.be/8Ng91UY3D2M</a:t>
            </a:r>
            <a:br>
              <a:rPr lang="en" sz="1600"/>
            </a:br>
            <a:br>
              <a:rPr lang="en" sz="1600"/>
            </a:br>
            <a:endParaRPr sz="1600"/>
          </a:p>
        </p:txBody>
      </p:sp>
      <p:pic>
        <p:nvPicPr>
          <p:cNvPr id="147" name="Google Shape;147;p25"/>
          <p:cNvPicPr preferRelativeResize="0"/>
          <p:nvPr/>
        </p:nvPicPr>
        <p:blipFill>
          <a:blip r:embed="rId4">
            <a:alphaModFix/>
          </a:blip>
          <a:stretch>
            <a:fillRect/>
          </a:stretch>
        </p:blipFill>
        <p:spPr>
          <a:xfrm>
            <a:off x="5034375" y="168001"/>
            <a:ext cx="3746250" cy="2095575"/>
          </a:xfrm>
          <a:prstGeom prst="rect">
            <a:avLst/>
          </a:prstGeom>
          <a:noFill/>
          <a:ln>
            <a:noFill/>
          </a:ln>
        </p:spPr>
      </p:pic>
      <p:pic>
        <p:nvPicPr>
          <p:cNvPr id="148" name="Google Shape;148;p25"/>
          <p:cNvPicPr preferRelativeResize="0"/>
          <p:nvPr/>
        </p:nvPicPr>
        <p:blipFill>
          <a:blip r:embed="rId5">
            <a:alphaModFix/>
          </a:blip>
          <a:stretch>
            <a:fillRect/>
          </a:stretch>
        </p:blipFill>
        <p:spPr>
          <a:xfrm>
            <a:off x="4935900" y="2345850"/>
            <a:ext cx="3943185" cy="2095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t>Revolutionising ELF Binary Patching with Shiva</a:t>
            </a:r>
            <a:br>
              <a:rPr lang="en" sz="3800"/>
            </a:br>
            <a:r>
              <a:rPr b="0" lang="en" sz="3800"/>
              <a:t>A JIT Binary Patching System for Linux</a:t>
            </a:r>
            <a:endParaRPr b="0" sz="3800"/>
          </a:p>
        </p:txBody>
      </p:sp>
      <p:sp>
        <p:nvSpPr>
          <p:cNvPr id="154" name="Google Shape;154;p26"/>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Ryan “ElfMaster” O’Neill</a:t>
            </a:r>
            <a:endParaRPr b="1"/>
          </a:p>
          <a:p>
            <a:pPr indent="0" lvl="0" marL="0" rtl="0" algn="ctr">
              <a:spcBef>
                <a:spcPts val="0"/>
              </a:spcBef>
              <a:spcAft>
                <a:spcPts val="0"/>
              </a:spcAft>
              <a:buNone/>
            </a:pPr>
            <a:r>
              <a:rPr lang="en"/>
              <a:t>Arcana Technologies</a:t>
            </a:r>
            <a:endParaRPr/>
          </a:p>
          <a:p>
            <a:pPr indent="0" lvl="0" marL="0" rtl="0" algn="ctr">
              <a:spcBef>
                <a:spcPts val="0"/>
              </a:spcBef>
              <a:spcAft>
                <a:spcPts val="0"/>
              </a:spcAft>
              <a:buNone/>
            </a:pPr>
            <a:r>
              <a:rPr lang="en"/>
              <a:t>CTO</a:t>
            </a:r>
            <a:br>
              <a:rPr lang="en"/>
            </a:br>
            <a:br>
              <a:rPr lang="en"/>
            </a:br>
            <a:r>
              <a:rPr lang="en" u="sng">
                <a:solidFill>
                  <a:schemeClr val="hlink"/>
                </a:solidFill>
                <a:hlinkClick r:id="rId3"/>
              </a:rPr>
              <a:t>https://youtu.be/TDMWejaucdg</a:t>
            </a:r>
            <a:endParaRPr/>
          </a:p>
        </p:txBody>
      </p:sp>
      <p:pic>
        <p:nvPicPr>
          <p:cNvPr id="155" name="Google Shape;155;p26" title="ElfMaster - Revolutionizing ELF binary patching with Shiva A JIT binary patching system for Linux-demo.mp4">
            <a:hlinkClick r:id="rId4"/>
          </p:cNvPr>
          <p:cNvPicPr preferRelativeResize="0"/>
          <p:nvPr/>
        </p:nvPicPr>
        <p:blipFill>
          <a:blip r:embed="rId5">
            <a:alphaModFix/>
          </a:blip>
          <a:stretch>
            <a:fillRect/>
          </a:stretch>
        </p:blipFill>
        <p:spPr>
          <a:xfrm>
            <a:off x="4884975" y="1282550"/>
            <a:ext cx="4045200" cy="303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t>Cellular Carriers Hate This Trick</a:t>
            </a:r>
            <a:br>
              <a:rPr lang="en" sz="3300"/>
            </a:br>
            <a:r>
              <a:rPr b="0" lang="en" sz="3300"/>
              <a:t>Using SIM Tunneling to Travel at Light Speed</a:t>
            </a:r>
            <a:endParaRPr b="0" sz="3300"/>
          </a:p>
        </p:txBody>
      </p:sp>
      <p:sp>
        <p:nvSpPr>
          <p:cNvPr id="161" name="Google Shape;161;p27"/>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t>Adrian “atrox” Dabrowski</a:t>
            </a:r>
            <a:endParaRPr b="1" sz="1500"/>
          </a:p>
          <a:p>
            <a:pPr indent="0" lvl="0" marL="0" rtl="0" algn="ctr">
              <a:spcBef>
                <a:spcPts val="0"/>
              </a:spcBef>
              <a:spcAft>
                <a:spcPts val="0"/>
              </a:spcAft>
              <a:buNone/>
            </a:pPr>
            <a:r>
              <a:rPr lang="en" sz="1500"/>
              <a:t>CISPA Helmholtz Center for Cybersecurity</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rPr b="1" lang="en" sz="1500"/>
              <a:t>Gabriel K. Gegenhuber</a:t>
            </a:r>
            <a:endParaRPr b="1" sz="1500"/>
          </a:p>
          <a:p>
            <a:pPr indent="0" lvl="0" marL="0" rtl="0" algn="ctr">
              <a:spcBef>
                <a:spcPts val="0"/>
              </a:spcBef>
              <a:spcAft>
                <a:spcPts val="0"/>
              </a:spcAft>
              <a:buNone/>
            </a:pPr>
            <a:r>
              <a:rPr lang="en" sz="1500"/>
              <a:t>University of Vienna &amp; SBA Research</a:t>
            </a:r>
            <a:br>
              <a:rPr lang="en" sz="1500"/>
            </a:br>
            <a:br>
              <a:rPr lang="en" sz="1500"/>
            </a:br>
            <a:r>
              <a:rPr lang="en" sz="1500" u="sng">
                <a:solidFill>
                  <a:schemeClr val="hlink"/>
                </a:solidFill>
                <a:hlinkClick r:id="rId3"/>
              </a:rPr>
              <a:t>https://youtu.be/MYfeNyZIzBE</a:t>
            </a:r>
            <a:endParaRPr sz="1500"/>
          </a:p>
        </p:txBody>
      </p:sp>
      <p:pic>
        <p:nvPicPr>
          <p:cNvPr id="162" name="Google Shape;162;p27"/>
          <p:cNvPicPr preferRelativeResize="0"/>
          <p:nvPr/>
        </p:nvPicPr>
        <p:blipFill>
          <a:blip r:embed="rId4">
            <a:alphaModFix/>
          </a:blip>
          <a:stretch>
            <a:fillRect/>
          </a:stretch>
        </p:blipFill>
        <p:spPr>
          <a:xfrm>
            <a:off x="5012975" y="82123"/>
            <a:ext cx="3748301" cy="2096525"/>
          </a:xfrm>
          <a:prstGeom prst="rect">
            <a:avLst/>
          </a:prstGeom>
          <a:noFill/>
          <a:ln>
            <a:noFill/>
          </a:ln>
        </p:spPr>
      </p:pic>
      <p:pic>
        <p:nvPicPr>
          <p:cNvPr id="163" name="Google Shape;163;p27"/>
          <p:cNvPicPr preferRelativeResize="0"/>
          <p:nvPr/>
        </p:nvPicPr>
        <p:blipFill>
          <a:blip r:embed="rId5">
            <a:alphaModFix/>
          </a:blip>
          <a:stretch>
            <a:fillRect/>
          </a:stretch>
        </p:blipFill>
        <p:spPr>
          <a:xfrm>
            <a:off x="6648150" y="2800348"/>
            <a:ext cx="2149895" cy="437100"/>
          </a:xfrm>
          <a:prstGeom prst="rect">
            <a:avLst/>
          </a:prstGeom>
          <a:noFill/>
          <a:ln>
            <a:noFill/>
          </a:ln>
        </p:spPr>
      </p:pic>
      <p:pic>
        <p:nvPicPr>
          <p:cNvPr id="164" name="Google Shape;164;p27"/>
          <p:cNvPicPr preferRelativeResize="0"/>
          <p:nvPr/>
        </p:nvPicPr>
        <p:blipFill>
          <a:blip r:embed="rId6">
            <a:alphaModFix/>
          </a:blip>
          <a:stretch>
            <a:fillRect/>
          </a:stretch>
        </p:blipFill>
        <p:spPr>
          <a:xfrm>
            <a:off x="4744299" y="2275535"/>
            <a:ext cx="1713149" cy="934450"/>
          </a:xfrm>
          <a:prstGeom prst="rect">
            <a:avLst/>
          </a:prstGeom>
          <a:noFill/>
          <a:ln>
            <a:noFill/>
          </a:ln>
        </p:spPr>
      </p:pic>
      <p:pic>
        <p:nvPicPr>
          <p:cNvPr id="165" name="Google Shape;165;p27"/>
          <p:cNvPicPr preferRelativeResize="0"/>
          <p:nvPr/>
        </p:nvPicPr>
        <p:blipFill>
          <a:blip r:embed="rId7">
            <a:alphaModFix/>
          </a:blip>
          <a:stretch>
            <a:fillRect/>
          </a:stretch>
        </p:blipFill>
        <p:spPr>
          <a:xfrm>
            <a:off x="6121084" y="3296404"/>
            <a:ext cx="2676965" cy="437100"/>
          </a:xfrm>
          <a:prstGeom prst="rect">
            <a:avLst/>
          </a:prstGeom>
          <a:noFill/>
          <a:ln>
            <a:noFill/>
          </a:ln>
        </p:spPr>
      </p:pic>
      <p:pic>
        <p:nvPicPr>
          <p:cNvPr id="166" name="Google Shape;166;p27"/>
          <p:cNvPicPr preferRelativeResize="0"/>
          <p:nvPr/>
        </p:nvPicPr>
        <p:blipFill>
          <a:blip r:embed="rId8">
            <a:alphaModFix/>
          </a:blip>
          <a:stretch>
            <a:fillRect/>
          </a:stretch>
        </p:blipFill>
        <p:spPr>
          <a:xfrm>
            <a:off x="6648149" y="3829804"/>
            <a:ext cx="2149900" cy="3510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t>Unlocking Hidden Powers in Xtensia Based Qualcomm Wifi Chips</a:t>
            </a:r>
            <a:endParaRPr sz="4500"/>
          </a:p>
        </p:txBody>
      </p:sp>
      <p:sp>
        <p:nvSpPr>
          <p:cNvPr id="172" name="Google Shape;172;p28"/>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Daniel Wegemer</a:t>
            </a:r>
            <a:endParaRPr b="1"/>
          </a:p>
          <a:p>
            <a:pPr indent="0" lvl="0" marL="0" rtl="0" algn="ctr">
              <a:spcBef>
                <a:spcPts val="0"/>
              </a:spcBef>
              <a:spcAft>
                <a:spcPts val="0"/>
              </a:spcAft>
              <a:buNone/>
            </a:pPr>
            <a:r>
              <a:rPr lang="en"/>
              <a:t>Hacker</a:t>
            </a:r>
            <a:br>
              <a:rPr lang="en"/>
            </a:br>
            <a:br>
              <a:rPr lang="en"/>
            </a:br>
            <a:r>
              <a:rPr lang="en" u="sng">
                <a:solidFill>
                  <a:schemeClr val="hlink"/>
                </a:solidFill>
                <a:hlinkClick r:id="rId3"/>
              </a:rPr>
              <a:t>https://youtu.be/QMO2vMBcx7Y</a:t>
            </a:r>
            <a:endParaRPr/>
          </a:p>
        </p:txBody>
      </p:sp>
      <p:pic>
        <p:nvPicPr>
          <p:cNvPr id="173" name="Google Shape;173;p28"/>
          <p:cNvPicPr preferRelativeResize="0"/>
          <p:nvPr/>
        </p:nvPicPr>
        <p:blipFill>
          <a:blip r:embed="rId4">
            <a:alphaModFix/>
          </a:blip>
          <a:stretch>
            <a:fillRect/>
          </a:stretch>
        </p:blipFill>
        <p:spPr>
          <a:xfrm>
            <a:off x="7269500" y="122850"/>
            <a:ext cx="1619900" cy="1611725"/>
          </a:xfrm>
          <a:prstGeom prst="rect">
            <a:avLst/>
          </a:prstGeom>
          <a:noFill/>
          <a:ln>
            <a:noFill/>
          </a:ln>
        </p:spPr>
      </p:pic>
      <p:pic>
        <p:nvPicPr>
          <p:cNvPr id="174" name="Google Shape;174;p28"/>
          <p:cNvPicPr preferRelativeResize="0"/>
          <p:nvPr/>
        </p:nvPicPr>
        <p:blipFill>
          <a:blip r:embed="rId5">
            <a:alphaModFix/>
          </a:blip>
          <a:stretch>
            <a:fillRect/>
          </a:stretch>
        </p:blipFill>
        <p:spPr>
          <a:xfrm>
            <a:off x="4712938" y="255950"/>
            <a:ext cx="2419412" cy="1345500"/>
          </a:xfrm>
          <a:prstGeom prst="rect">
            <a:avLst/>
          </a:prstGeom>
          <a:noFill/>
          <a:ln>
            <a:noFill/>
          </a:ln>
        </p:spPr>
      </p:pic>
      <p:pic>
        <p:nvPicPr>
          <p:cNvPr id="175" name="Google Shape;175;p28"/>
          <p:cNvPicPr preferRelativeResize="0"/>
          <p:nvPr/>
        </p:nvPicPr>
        <p:blipFill>
          <a:blip r:embed="rId6">
            <a:alphaModFix/>
          </a:blip>
          <a:stretch>
            <a:fillRect/>
          </a:stretch>
        </p:blipFill>
        <p:spPr>
          <a:xfrm>
            <a:off x="4959275" y="2163652"/>
            <a:ext cx="3709924" cy="16714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Retro Exploitation</a:t>
            </a:r>
            <a:endParaRPr sz="3200"/>
          </a:p>
          <a:p>
            <a:pPr indent="0" lvl="0" marL="0" rtl="0" algn="ctr">
              <a:spcBef>
                <a:spcPts val="0"/>
              </a:spcBef>
              <a:spcAft>
                <a:spcPts val="0"/>
              </a:spcAft>
              <a:buNone/>
            </a:pPr>
            <a:r>
              <a:rPr b="0" lang="en" sz="3200"/>
              <a:t>Using Vintage Computing Platforms as a Vulnerability Research Playground and Learning Environment</a:t>
            </a:r>
            <a:endParaRPr b="0" sz="3200"/>
          </a:p>
        </p:txBody>
      </p:sp>
      <p:sp>
        <p:nvSpPr>
          <p:cNvPr id="181" name="Google Shape;181;p2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Wesley McGrew</a:t>
            </a:r>
            <a:endParaRPr b="1"/>
          </a:p>
          <a:p>
            <a:pPr indent="0" lvl="0" marL="0" rtl="0" algn="ctr">
              <a:spcBef>
                <a:spcPts val="0"/>
              </a:spcBef>
              <a:spcAft>
                <a:spcPts val="0"/>
              </a:spcAft>
              <a:buNone/>
            </a:pPr>
            <a:r>
              <a:rPr lang="en"/>
              <a:t>MartinFed</a:t>
            </a:r>
            <a:endParaRPr/>
          </a:p>
          <a:p>
            <a:pPr indent="0" lvl="0" marL="0" rtl="0" algn="ctr">
              <a:spcBef>
                <a:spcPts val="0"/>
              </a:spcBef>
              <a:spcAft>
                <a:spcPts val="0"/>
              </a:spcAft>
              <a:buNone/>
            </a:pPr>
            <a:r>
              <a:rPr lang="en"/>
              <a:t>Senior Cyber Fellow</a:t>
            </a:r>
            <a:br>
              <a:rPr lang="en"/>
            </a:br>
            <a:br>
              <a:rPr lang="en"/>
            </a:br>
            <a:r>
              <a:rPr lang="en" u="sng">
                <a:solidFill>
                  <a:schemeClr val="hlink"/>
                </a:solidFill>
                <a:hlinkClick r:id="rId3"/>
              </a:rPr>
              <a:t>https://youtu.be/6j4en3EbP3w</a:t>
            </a:r>
            <a:endParaRPr/>
          </a:p>
        </p:txBody>
      </p:sp>
      <p:pic>
        <p:nvPicPr>
          <p:cNvPr id="182" name="Google Shape;182;p29"/>
          <p:cNvPicPr preferRelativeResize="0"/>
          <p:nvPr/>
        </p:nvPicPr>
        <p:blipFill>
          <a:blip r:embed="rId4">
            <a:alphaModFix/>
          </a:blip>
          <a:stretch>
            <a:fillRect/>
          </a:stretch>
        </p:blipFill>
        <p:spPr>
          <a:xfrm>
            <a:off x="5020675" y="137877"/>
            <a:ext cx="3740626" cy="1753400"/>
          </a:xfrm>
          <a:prstGeom prst="rect">
            <a:avLst/>
          </a:prstGeom>
          <a:noFill/>
          <a:ln>
            <a:noFill/>
          </a:ln>
        </p:spPr>
      </p:pic>
      <p:pic>
        <p:nvPicPr>
          <p:cNvPr id="183" name="Google Shape;183;p29"/>
          <p:cNvPicPr preferRelativeResize="0"/>
          <p:nvPr/>
        </p:nvPicPr>
        <p:blipFill>
          <a:blip r:embed="rId5">
            <a:alphaModFix/>
          </a:blip>
          <a:stretch>
            <a:fillRect/>
          </a:stretch>
        </p:blipFill>
        <p:spPr>
          <a:xfrm>
            <a:off x="5291381" y="2111125"/>
            <a:ext cx="3199206" cy="24193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t>Exploring Linux Memory Manipulation for Stealth and Evasion</a:t>
            </a:r>
            <a:br>
              <a:rPr lang="en" sz="2700"/>
            </a:br>
            <a:r>
              <a:rPr b="0" lang="en" sz="2700"/>
              <a:t>Strategies to bypass Read-Only,</a:t>
            </a:r>
            <a:endParaRPr b="0" sz="2700"/>
          </a:p>
          <a:p>
            <a:pPr indent="0" lvl="0" marL="0" rtl="0" algn="ctr">
              <a:spcBef>
                <a:spcPts val="0"/>
              </a:spcBef>
              <a:spcAft>
                <a:spcPts val="0"/>
              </a:spcAft>
              <a:buNone/>
            </a:pPr>
            <a:r>
              <a:rPr b="0" lang="en" sz="2700"/>
              <a:t>No-Exec, and Distroless Environments</a:t>
            </a:r>
            <a:endParaRPr b="0" sz="2700"/>
          </a:p>
        </p:txBody>
      </p:sp>
      <p:sp>
        <p:nvSpPr>
          <p:cNvPr id="189" name="Google Shape;189;p30"/>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t>Carlos Poplop</a:t>
            </a:r>
            <a:endParaRPr b="1" sz="1200"/>
          </a:p>
          <a:p>
            <a:pPr indent="0" lvl="0" marL="0" rtl="0" algn="ctr">
              <a:spcBef>
                <a:spcPts val="0"/>
              </a:spcBef>
              <a:spcAft>
                <a:spcPts val="0"/>
              </a:spcAft>
              <a:buNone/>
            </a:pPr>
            <a:r>
              <a:rPr lang="en" sz="1200"/>
              <a:t>Halborn</a:t>
            </a:r>
            <a:endParaRPr sz="1200"/>
          </a:p>
          <a:p>
            <a:pPr indent="0" lvl="0" marL="0" rtl="0" algn="ctr">
              <a:spcBef>
                <a:spcPts val="0"/>
              </a:spcBef>
              <a:spcAft>
                <a:spcPts val="0"/>
              </a:spcAft>
              <a:buNone/>
            </a:pPr>
            <a:r>
              <a:rPr lang="en" sz="1200"/>
              <a:t>Web, Mobile &amp; Cloud Pentesting Team Leader</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rPr b="1" lang="en" sz="1200"/>
              <a:t>Yago Gutierrez</a:t>
            </a:r>
            <a:endParaRPr b="1" sz="1200"/>
          </a:p>
          <a:p>
            <a:pPr indent="0" lvl="0" marL="0" rtl="0" algn="ctr">
              <a:spcBef>
                <a:spcPts val="0"/>
              </a:spcBef>
              <a:spcAft>
                <a:spcPts val="0"/>
              </a:spcAft>
              <a:buNone/>
            </a:pPr>
            <a:r>
              <a:rPr lang="en" sz="1200"/>
              <a:t>Mollitiam Industries</a:t>
            </a:r>
            <a:endParaRPr sz="1200"/>
          </a:p>
          <a:p>
            <a:pPr indent="0" lvl="0" marL="0" rtl="0" algn="ctr">
              <a:spcBef>
                <a:spcPts val="0"/>
              </a:spcBef>
              <a:spcAft>
                <a:spcPts val="0"/>
              </a:spcAft>
              <a:buNone/>
            </a:pPr>
            <a:r>
              <a:rPr lang="en" sz="1200"/>
              <a:t>Offensive Security Researcher</a:t>
            </a:r>
            <a:br>
              <a:rPr lang="en" sz="1200"/>
            </a:br>
            <a:br>
              <a:rPr lang="en" sz="1200"/>
            </a:br>
            <a:r>
              <a:rPr lang="en" sz="1200" u="sng">
                <a:solidFill>
                  <a:schemeClr val="hlink"/>
                </a:solidFill>
                <a:hlinkClick r:id="rId3"/>
              </a:rPr>
              <a:t>https://youtu.be/6j4en3EbP3w</a:t>
            </a:r>
            <a:endParaRPr sz="1200"/>
          </a:p>
        </p:txBody>
      </p:sp>
      <p:pic>
        <p:nvPicPr>
          <p:cNvPr id="190" name="Google Shape;190;p30"/>
          <p:cNvPicPr preferRelativeResize="0"/>
          <p:nvPr/>
        </p:nvPicPr>
        <p:blipFill>
          <a:blip r:embed="rId4">
            <a:alphaModFix/>
          </a:blip>
          <a:stretch>
            <a:fillRect/>
          </a:stretch>
        </p:blipFill>
        <p:spPr>
          <a:xfrm>
            <a:off x="5093400" y="256451"/>
            <a:ext cx="3631002" cy="2042426"/>
          </a:xfrm>
          <a:prstGeom prst="rect">
            <a:avLst/>
          </a:prstGeom>
          <a:noFill/>
          <a:ln>
            <a:noFill/>
          </a:ln>
        </p:spPr>
      </p:pic>
      <p:pic>
        <p:nvPicPr>
          <p:cNvPr id="191" name="Google Shape;191;p30"/>
          <p:cNvPicPr preferRelativeResize="0"/>
          <p:nvPr/>
        </p:nvPicPr>
        <p:blipFill>
          <a:blip r:embed="rId5">
            <a:alphaModFix/>
          </a:blip>
          <a:stretch>
            <a:fillRect/>
          </a:stretch>
        </p:blipFill>
        <p:spPr>
          <a:xfrm>
            <a:off x="5093400" y="2673860"/>
            <a:ext cx="3631001" cy="15168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490250" y="526350"/>
            <a:ext cx="45864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All well and good, What else?</a:t>
            </a:r>
            <a:endParaRPr/>
          </a:p>
        </p:txBody>
      </p:sp>
      <p:pic>
        <p:nvPicPr>
          <p:cNvPr id="197" name="Google Shape;197;p31"/>
          <p:cNvPicPr preferRelativeResize="0"/>
          <p:nvPr/>
        </p:nvPicPr>
        <p:blipFill>
          <a:blip r:embed="rId3">
            <a:alphaModFix/>
          </a:blip>
          <a:stretch>
            <a:fillRect/>
          </a:stretch>
        </p:blipFill>
        <p:spPr>
          <a:xfrm>
            <a:off x="5076650" y="1485125"/>
            <a:ext cx="3762550" cy="21732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Caveats and Content Warnings</a:t>
            </a:r>
            <a:endParaRPr/>
          </a:p>
          <a:p>
            <a:pPr indent="0" lvl="0" marL="0" rtl="0" algn="l">
              <a:spcBef>
                <a:spcPts val="0"/>
              </a:spcBef>
              <a:spcAft>
                <a:spcPts val="0"/>
              </a:spcAft>
              <a:buNone/>
            </a:pPr>
            <a:r>
              <a:t/>
            </a:r>
            <a:endParaRPr/>
          </a:p>
        </p:txBody>
      </p:sp>
      <p:sp>
        <p:nvSpPr>
          <p:cNvPr id="64" name="Google Shape;64;p1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 won’t go into heavy technical detail on all attacks.</a:t>
            </a:r>
            <a:endParaRPr/>
          </a:p>
          <a:p>
            <a:pPr indent="-317500" lvl="1" marL="914400" rtl="0" algn="l">
              <a:spcBef>
                <a:spcPts val="0"/>
              </a:spcBef>
              <a:spcAft>
                <a:spcPts val="0"/>
              </a:spcAft>
              <a:buSzPts val="1400"/>
              <a:buChar char="○"/>
            </a:pPr>
            <a:r>
              <a:rPr lang="en"/>
              <a:t>Some of these guys are experts in their field and to condense 45 minute exploit talks into a 1 - 2 minute slide is tough. For more deeper dives see the Def Con 31 media server, all slides and demos can be found there, I only cover what I actually went to see and what I found worth sharing; </a:t>
            </a:r>
            <a:r>
              <a:rPr lang="en" u="sng">
                <a:solidFill>
                  <a:schemeClr val="hlink"/>
                </a:solidFill>
                <a:hlinkClick r:id="rId3"/>
              </a:rPr>
              <a:t>https://media.defcon.org/DEF%20CON%2031/</a:t>
            </a:r>
            <a:endParaRPr/>
          </a:p>
          <a:p>
            <a:pPr indent="-342900" lvl="0" marL="457200" rtl="0" algn="l">
              <a:spcBef>
                <a:spcPts val="0"/>
              </a:spcBef>
              <a:spcAft>
                <a:spcPts val="0"/>
              </a:spcAft>
              <a:buSzPts val="1800"/>
              <a:buChar char="●"/>
            </a:pPr>
            <a:r>
              <a:rPr b="1" lang="en"/>
              <a:t>Content Warning: </a:t>
            </a:r>
            <a:r>
              <a:rPr lang="en"/>
              <a:t>Slides contain references to Human </a:t>
            </a:r>
            <a:r>
              <a:rPr lang="en"/>
              <a:t>Trafficking and </a:t>
            </a:r>
            <a:r>
              <a:rPr lang="en"/>
              <a:t>Abortion.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4877475" y="296900"/>
            <a:ext cx="3981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Ask the EFF</a:t>
            </a:r>
            <a:endParaRPr sz="3600"/>
          </a:p>
        </p:txBody>
      </p:sp>
      <p:sp>
        <p:nvSpPr>
          <p:cNvPr id="203" name="Google Shape;203;p32"/>
          <p:cNvSpPr txBox="1"/>
          <p:nvPr>
            <p:ph idx="1" type="body"/>
          </p:nvPr>
        </p:nvSpPr>
        <p:spPr>
          <a:xfrm>
            <a:off x="4877475" y="962476"/>
            <a:ext cx="3981900" cy="35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Cooper Quintin</a:t>
            </a:r>
            <a:endParaRPr b="1" sz="1600"/>
          </a:p>
          <a:p>
            <a:pPr indent="0" lvl="0" marL="0" rtl="0" algn="l">
              <a:spcBef>
                <a:spcPts val="0"/>
              </a:spcBef>
              <a:spcAft>
                <a:spcPts val="0"/>
              </a:spcAft>
              <a:buNone/>
            </a:pPr>
            <a:r>
              <a:rPr lang="en" sz="1400"/>
              <a:t>Senior Staff Technologist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Corynne McSherry</a:t>
            </a:r>
            <a:endParaRPr b="1" sz="1400"/>
          </a:p>
          <a:p>
            <a:pPr indent="0" lvl="0" marL="0" rtl="0" algn="l">
              <a:spcBef>
                <a:spcPts val="0"/>
              </a:spcBef>
              <a:spcAft>
                <a:spcPts val="0"/>
              </a:spcAft>
              <a:buNone/>
            </a:pPr>
            <a:r>
              <a:rPr lang="en" sz="1400"/>
              <a:t>Legal Director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Hannah Zhao</a:t>
            </a:r>
            <a:endParaRPr b="1" sz="1400"/>
          </a:p>
          <a:p>
            <a:pPr indent="0" lvl="0" marL="0" rtl="0" algn="l">
              <a:spcBef>
                <a:spcPts val="0"/>
              </a:spcBef>
              <a:spcAft>
                <a:spcPts val="0"/>
              </a:spcAft>
              <a:buNone/>
            </a:pPr>
            <a:r>
              <a:rPr lang="en" sz="1400"/>
              <a:t>Staff </a:t>
            </a:r>
            <a:r>
              <a:rPr lang="en" sz="1400"/>
              <a:t>Attorney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Mario Trujillo</a:t>
            </a:r>
            <a:endParaRPr b="1" sz="1400"/>
          </a:p>
          <a:p>
            <a:pPr indent="0" lvl="0" marL="0" rtl="0" algn="l">
              <a:spcBef>
                <a:spcPts val="0"/>
              </a:spcBef>
              <a:spcAft>
                <a:spcPts val="0"/>
              </a:spcAft>
              <a:buNone/>
            </a:pPr>
            <a:r>
              <a:rPr lang="en" sz="1400"/>
              <a:t>Staff </a:t>
            </a:r>
            <a:r>
              <a:rPr lang="en" sz="1400"/>
              <a:t>Attorney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Rory Mir</a:t>
            </a:r>
            <a:endParaRPr b="1" sz="1400"/>
          </a:p>
          <a:p>
            <a:pPr indent="0" lvl="0" marL="0" rtl="0" algn="l">
              <a:spcBef>
                <a:spcPts val="0"/>
              </a:spcBef>
              <a:spcAft>
                <a:spcPts val="0"/>
              </a:spcAft>
              <a:buNone/>
            </a:pPr>
            <a:r>
              <a:rPr lang="en" sz="1400"/>
              <a:t>Associate Director of Community Organizing</a:t>
            </a:r>
            <a:endParaRPr sz="1400"/>
          </a:p>
        </p:txBody>
      </p:sp>
      <p:pic>
        <p:nvPicPr>
          <p:cNvPr id="204" name="Google Shape;204;p32"/>
          <p:cNvPicPr preferRelativeResize="0"/>
          <p:nvPr/>
        </p:nvPicPr>
        <p:blipFill>
          <a:blip r:embed="rId3">
            <a:alphaModFix/>
          </a:blip>
          <a:stretch>
            <a:fillRect/>
          </a:stretch>
        </p:blipFill>
        <p:spPr>
          <a:xfrm>
            <a:off x="152400" y="962475"/>
            <a:ext cx="4572675" cy="32185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idx="1" type="body"/>
          </p:nvPr>
        </p:nvSpPr>
        <p:spPr>
          <a:xfrm>
            <a:off x="4877475" y="962476"/>
            <a:ext cx="3981900" cy="35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An interactive look at what can happen when you let your guard down on public networks, the infamous Wall of Sheep passively monitors the DEF CON network looking for traffic </a:t>
            </a:r>
            <a:r>
              <a:rPr lang="en" sz="1600"/>
              <a:t>utilizing</a:t>
            </a:r>
            <a:r>
              <a:rPr lang="en" sz="1600"/>
              <a:t> insecure protocols. Found in the Packet Hacking village (more on villages later).</a:t>
            </a:r>
            <a:endParaRPr sz="1400"/>
          </a:p>
        </p:txBody>
      </p:sp>
      <p:sp>
        <p:nvSpPr>
          <p:cNvPr id="210" name="Google Shape;210;p33"/>
          <p:cNvSpPr txBox="1"/>
          <p:nvPr>
            <p:ph type="title"/>
          </p:nvPr>
        </p:nvSpPr>
        <p:spPr>
          <a:xfrm>
            <a:off x="4877475" y="296900"/>
            <a:ext cx="3981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Wall of Sheep</a:t>
            </a:r>
            <a:endParaRPr sz="3600"/>
          </a:p>
        </p:txBody>
      </p:sp>
      <p:pic>
        <p:nvPicPr>
          <p:cNvPr id="211" name="Google Shape;211;p33"/>
          <p:cNvPicPr preferRelativeResize="0"/>
          <p:nvPr/>
        </p:nvPicPr>
        <p:blipFill>
          <a:blip r:embed="rId3">
            <a:alphaModFix/>
          </a:blip>
          <a:stretch>
            <a:fillRect/>
          </a:stretch>
        </p:blipFill>
        <p:spPr>
          <a:xfrm>
            <a:off x="152400" y="1143000"/>
            <a:ext cx="4572677" cy="265920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idx="1" type="body"/>
          </p:nvPr>
        </p:nvSpPr>
        <p:spPr>
          <a:xfrm>
            <a:off x="4877475" y="962476"/>
            <a:ext cx="3981900" cy="35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For those worried about managing their own local resources and assets in the various CTFs and events, or those who maybe didn’t bring a laptop, they had you covered.</a:t>
            </a:r>
            <a:endParaRPr sz="1400"/>
          </a:p>
        </p:txBody>
      </p:sp>
      <p:sp>
        <p:nvSpPr>
          <p:cNvPr id="217" name="Google Shape;217;p34"/>
          <p:cNvSpPr txBox="1"/>
          <p:nvPr>
            <p:ph type="title"/>
          </p:nvPr>
        </p:nvSpPr>
        <p:spPr>
          <a:xfrm>
            <a:off x="4877475" y="296900"/>
            <a:ext cx="3981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SODA Machine</a:t>
            </a:r>
            <a:endParaRPr sz="3600"/>
          </a:p>
        </p:txBody>
      </p:sp>
      <p:pic>
        <p:nvPicPr>
          <p:cNvPr descr="CauseEffect visits with DualD and a very unusual SODA machine." id="218" name="Google Shape;218;p34" title="DEF CON 31 - SODA Machine with DualD - video team">
            <a:hlinkClick r:id="rId3"/>
          </p:cNvPr>
          <p:cNvPicPr preferRelativeResize="0"/>
          <p:nvPr/>
        </p:nvPicPr>
        <p:blipFill>
          <a:blip r:embed="rId4">
            <a:alphaModFix/>
          </a:blip>
          <a:stretch>
            <a:fillRect/>
          </a:stretch>
        </p:blipFill>
        <p:spPr>
          <a:xfrm>
            <a:off x="152400" y="1143000"/>
            <a:ext cx="4725075" cy="26578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idx="1" type="body"/>
          </p:nvPr>
        </p:nvSpPr>
        <p:spPr>
          <a:xfrm>
            <a:off x="4877475" y="962476"/>
            <a:ext cx="3981900" cy="35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(Loads of) </a:t>
            </a:r>
            <a:r>
              <a:rPr b="1" lang="en" sz="1300"/>
              <a:t>Capture the Flag Events</a:t>
            </a:r>
            <a:endParaRPr b="1"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Toxic BBQ</a:t>
            </a:r>
            <a:endParaRPr b="1"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Tinfoil Hat Contest</a:t>
            </a:r>
            <a:endParaRPr b="1"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The Lonely Hard Drive</a:t>
            </a:r>
            <a:endParaRPr b="1"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Lockpicking Challenge</a:t>
            </a:r>
            <a:endParaRPr b="1"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Beverage Cooling Contraption Contest</a:t>
            </a:r>
            <a:endParaRPr b="1"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And many more…</a:t>
            </a:r>
            <a:endParaRPr b="1" sz="1300"/>
          </a:p>
        </p:txBody>
      </p:sp>
      <p:sp>
        <p:nvSpPr>
          <p:cNvPr id="224" name="Google Shape;224;p35"/>
          <p:cNvSpPr txBox="1"/>
          <p:nvPr>
            <p:ph type="title"/>
          </p:nvPr>
        </p:nvSpPr>
        <p:spPr>
          <a:xfrm>
            <a:off x="4877475" y="296900"/>
            <a:ext cx="3981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Contests and Events</a:t>
            </a:r>
            <a:endParaRPr sz="3600"/>
          </a:p>
        </p:txBody>
      </p:sp>
      <p:pic>
        <p:nvPicPr>
          <p:cNvPr id="225" name="Google Shape;225;p35"/>
          <p:cNvPicPr preferRelativeResize="0"/>
          <p:nvPr/>
        </p:nvPicPr>
        <p:blipFill>
          <a:blip r:embed="rId3">
            <a:alphaModFix/>
          </a:blip>
          <a:stretch>
            <a:fillRect/>
          </a:stretch>
        </p:blipFill>
        <p:spPr>
          <a:xfrm>
            <a:off x="152400" y="152400"/>
            <a:ext cx="3215252" cy="2142975"/>
          </a:xfrm>
          <a:prstGeom prst="rect">
            <a:avLst/>
          </a:prstGeom>
          <a:noFill/>
          <a:ln>
            <a:noFill/>
          </a:ln>
        </p:spPr>
      </p:pic>
      <p:pic>
        <p:nvPicPr>
          <p:cNvPr id="226" name="Google Shape;226;p35"/>
          <p:cNvPicPr preferRelativeResize="0"/>
          <p:nvPr/>
        </p:nvPicPr>
        <p:blipFill>
          <a:blip r:embed="rId4">
            <a:alphaModFix/>
          </a:blip>
          <a:stretch>
            <a:fillRect/>
          </a:stretch>
        </p:blipFill>
        <p:spPr>
          <a:xfrm>
            <a:off x="2624375" y="2006950"/>
            <a:ext cx="1490850" cy="1590250"/>
          </a:xfrm>
          <a:prstGeom prst="rect">
            <a:avLst/>
          </a:prstGeom>
          <a:noFill/>
          <a:ln>
            <a:noFill/>
          </a:ln>
        </p:spPr>
      </p:pic>
      <p:pic>
        <p:nvPicPr>
          <p:cNvPr id="227" name="Google Shape;227;p35"/>
          <p:cNvPicPr preferRelativeResize="0"/>
          <p:nvPr/>
        </p:nvPicPr>
        <p:blipFill>
          <a:blip r:embed="rId5">
            <a:alphaModFix/>
          </a:blip>
          <a:stretch>
            <a:fillRect/>
          </a:stretch>
        </p:blipFill>
        <p:spPr>
          <a:xfrm>
            <a:off x="152400" y="2295375"/>
            <a:ext cx="1283175" cy="1480575"/>
          </a:xfrm>
          <a:prstGeom prst="rect">
            <a:avLst/>
          </a:prstGeom>
          <a:noFill/>
          <a:ln>
            <a:noFill/>
          </a:ln>
        </p:spPr>
      </p:pic>
      <p:pic>
        <p:nvPicPr>
          <p:cNvPr id="228" name="Google Shape;228;p35"/>
          <p:cNvPicPr preferRelativeResize="0"/>
          <p:nvPr/>
        </p:nvPicPr>
        <p:blipFill>
          <a:blip r:embed="rId6">
            <a:alphaModFix/>
          </a:blip>
          <a:stretch>
            <a:fillRect/>
          </a:stretch>
        </p:blipFill>
        <p:spPr>
          <a:xfrm>
            <a:off x="1435572" y="3516000"/>
            <a:ext cx="1584998" cy="13204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p:nvPr/>
        </p:nvSpPr>
        <p:spPr>
          <a:xfrm>
            <a:off x="1387800" y="2709925"/>
            <a:ext cx="1873200" cy="714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6"/>
          <p:cNvSpPr/>
          <p:nvPr/>
        </p:nvSpPr>
        <p:spPr>
          <a:xfrm>
            <a:off x="1387700" y="1727300"/>
            <a:ext cx="1873200" cy="844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6"/>
          <p:cNvSpPr txBox="1"/>
          <p:nvPr>
            <p:ph idx="1" type="body"/>
          </p:nvPr>
        </p:nvSpPr>
        <p:spPr>
          <a:xfrm>
            <a:off x="4877475" y="962476"/>
            <a:ext cx="3981900" cy="35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chemeClr val="hlink"/>
                </a:solidFill>
                <a:hlinkClick r:id="rId3"/>
              </a:rPr>
              <a:t>Hacker Warehouse</a:t>
            </a:r>
            <a:r>
              <a:rPr b="1" lang="en" sz="1300"/>
              <a:t>, </a:t>
            </a:r>
            <a:r>
              <a:rPr b="1" lang="en" sz="1300" u="sng">
                <a:solidFill>
                  <a:schemeClr val="hlink"/>
                </a:solidFill>
                <a:hlinkClick r:id="rId4"/>
              </a:rPr>
              <a:t>Hackerboxes</a:t>
            </a:r>
            <a:r>
              <a:rPr b="1" lang="en" sz="1300"/>
              <a:t> &amp; </a:t>
            </a:r>
            <a:r>
              <a:rPr b="1" lang="en" sz="1300" u="sng">
                <a:solidFill>
                  <a:schemeClr val="hlink"/>
                </a:solidFill>
                <a:hlinkClick r:id="rId5"/>
              </a:rPr>
              <a:t>Hak5</a:t>
            </a:r>
            <a:endParaRPr b="1" sz="1300"/>
          </a:p>
          <a:p>
            <a:pPr indent="0" lvl="0" marL="0" rtl="0" algn="l">
              <a:spcBef>
                <a:spcPts val="0"/>
              </a:spcBef>
              <a:spcAft>
                <a:spcPts val="0"/>
              </a:spcAft>
              <a:buNone/>
            </a:pPr>
            <a:r>
              <a:rPr lang="en" sz="1300"/>
              <a:t>Tools and Toolkits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u="sng">
                <a:solidFill>
                  <a:schemeClr val="hlink"/>
                </a:solidFill>
                <a:hlinkClick r:id="rId6"/>
              </a:rPr>
              <a:t>Cigent Technology Storage Devices</a:t>
            </a:r>
            <a:endParaRPr b="1" sz="1300"/>
          </a:p>
          <a:p>
            <a:pPr indent="0" lvl="0" marL="0" rtl="0" algn="l">
              <a:spcBef>
                <a:spcPts val="0"/>
              </a:spcBef>
              <a:spcAft>
                <a:spcPts val="0"/>
              </a:spcAft>
              <a:buNone/>
            </a:pPr>
            <a:r>
              <a:rPr lang="en" sz="1300"/>
              <a:t>Proactive data storage defence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u="sng">
                <a:solidFill>
                  <a:schemeClr val="hlink"/>
                </a:solidFill>
                <a:hlinkClick r:id="rId7"/>
              </a:rPr>
              <a:t>Mar Williams</a:t>
            </a:r>
            <a:endParaRPr b="1" sz="1300"/>
          </a:p>
          <a:p>
            <a:pPr indent="0" lvl="0" marL="0" rtl="0" algn="l">
              <a:spcBef>
                <a:spcPts val="0"/>
              </a:spcBef>
              <a:spcAft>
                <a:spcPts val="0"/>
              </a:spcAft>
              <a:buNone/>
            </a:pPr>
            <a:r>
              <a:rPr lang="en" sz="1300"/>
              <a:t>DEF CON’s resident artist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u="sng">
                <a:solidFill>
                  <a:schemeClr val="hlink"/>
                </a:solidFill>
                <a:hlinkClick r:id="rId8"/>
              </a:rPr>
              <a:t>Keyport, Inc.</a:t>
            </a:r>
            <a:endParaRPr b="1" sz="1300"/>
          </a:p>
          <a:p>
            <a:pPr indent="0" lvl="0" marL="0" rtl="0" algn="l">
              <a:spcBef>
                <a:spcPts val="0"/>
              </a:spcBef>
              <a:spcAft>
                <a:spcPts val="0"/>
              </a:spcAft>
              <a:buNone/>
            </a:pPr>
            <a:r>
              <a:rPr lang="en" sz="1300"/>
              <a:t>Lockpicking Equipment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And many many more…</a:t>
            </a:r>
            <a:endParaRPr sz="1300"/>
          </a:p>
        </p:txBody>
      </p:sp>
      <p:sp>
        <p:nvSpPr>
          <p:cNvPr id="236" name="Google Shape;236;p36"/>
          <p:cNvSpPr txBox="1"/>
          <p:nvPr>
            <p:ph type="title"/>
          </p:nvPr>
        </p:nvSpPr>
        <p:spPr>
          <a:xfrm>
            <a:off x="4877475" y="296900"/>
            <a:ext cx="3981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Vendors</a:t>
            </a:r>
            <a:endParaRPr sz="3600"/>
          </a:p>
        </p:txBody>
      </p:sp>
      <p:pic>
        <p:nvPicPr>
          <p:cNvPr id="237" name="Google Shape;237;p36"/>
          <p:cNvPicPr preferRelativeResize="0"/>
          <p:nvPr/>
        </p:nvPicPr>
        <p:blipFill>
          <a:blip r:embed="rId9">
            <a:alphaModFix/>
          </a:blip>
          <a:stretch>
            <a:fillRect/>
          </a:stretch>
        </p:blipFill>
        <p:spPr>
          <a:xfrm>
            <a:off x="1251863" y="211625"/>
            <a:ext cx="2209800" cy="714375"/>
          </a:xfrm>
          <a:prstGeom prst="rect">
            <a:avLst/>
          </a:prstGeom>
          <a:noFill/>
          <a:ln>
            <a:noFill/>
          </a:ln>
        </p:spPr>
      </p:pic>
      <p:pic>
        <p:nvPicPr>
          <p:cNvPr id="238" name="Google Shape;238;p36"/>
          <p:cNvPicPr preferRelativeResize="0"/>
          <p:nvPr/>
        </p:nvPicPr>
        <p:blipFill>
          <a:blip r:embed="rId10">
            <a:alphaModFix/>
          </a:blip>
          <a:stretch>
            <a:fillRect/>
          </a:stretch>
        </p:blipFill>
        <p:spPr>
          <a:xfrm>
            <a:off x="385100" y="981075"/>
            <a:ext cx="3943350" cy="590550"/>
          </a:xfrm>
          <a:prstGeom prst="rect">
            <a:avLst/>
          </a:prstGeom>
          <a:noFill/>
          <a:ln>
            <a:noFill/>
          </a:ln>
        </p:spPr>
      </p:pic>
      <p:pic>
        <p:nvPicPr>
          <p:cNvPr id="239" name="Google Shape;239;p36"/>
          <p:cNvPicPr preferRelativeResize="0"/>
          <p:nvPr/>
        </p:nvPicPr>
        <p:blipFill rotWithShape="1">
          <a:blip r:embed="rId11">
            <a:alphaModFix/>
          </a:blip>
          <a:srcRect b="0" l="25455" r="25908" t="0"/>
          <a:stretch/>
        </p:blipFill>
        <p:spPr>
          <a:xfrm>
            <a:off x="1541925" y="1727300"/>
            <a:ext cx="1642875" cy="844500"/>
          </a:xfrm>
          <a:prstGeom prst="rect">
            <a:avLst/>
          </a:prstGeom>
          <a:noFill/>
          <a:ln>
            <a:noFill/>
          </a:ln>
        </p:spPr>
      </p:pic>
      <p:pic>
        <p:nvPicPr>
          <p:cNvPr id="240" name="Google Shape;240;p36"/>
          <p:cNvPicPr preferRelativeResize="0"/>
          <p:nvPr/>
        </p:nvPicPr>
        <p:blipFill>
          <a:blip r:embed="rId12">
            <a:alphaModFix/>
          </a:blip>
          <a:stretch>
            <a:fillRect/>
          </a:stretch>
        </p:blipFill>
        <p:spPr>
          <a:xfrm>
            <a:off x="1322396" y="2727475"/>
            <a:ext cx="2041093" cy="714375"/>
          </a:xfrm>
          <a:prstGeom prst="rect">
            <a:avLst/>
          </a:prstGeom>
          <a:noFill/>
          <a:ln>
            <a:noFill/>
          </a:ln>
        </p:spPr>
      </p:pic>
      <p:pic>
        <p:nvPicPr>
          <p:cNvPr id="241" name="Google Shape;241;p36"/>
          <p:cNvPicPr preferRelativeResize="0"/>
          <p:nvPr/>
        </p:nvPicPr>
        <p:blipFill>
          <a:blip r:embed="rId13">
            <a:alphaModFix/>
          </a:blip>
          <a:stretch>
            <a:fillRect/>
          </a:stretch>
        </p:blipFill>
        <p:spPr>
          <a:xfrm>
            <a:off x="1057913" y="3702817"/>
            <a:ext cx="2597728" cy="952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idx="1" type="body"/>
          </p:nvPr>
        </p:nvSpPr>
        <p:spPr>
          <a:xfrm>
            <a:off x="4877475" y="962476"/>
            <a:ext cx="3981900" cy="35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Capitol Technology University</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Hack the Box</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University of Advancing Technology</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Ascent-Portal</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Black Hills Information Security</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Lacework</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OpenVPN</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Transportation Security Administrator</a:t>
            </a:r>
            <a:endParaRPr b="1" sz="1300"/>
          </a:p>
        </p:txBody>
      </p:sp>
      <p:sp>
        <p:nvSpPr>
          <p:cNvPr id="247" name="Google Shape;247;p37"/>
          <p:cNvSpPr txBox="1"/>
          <p:nvPr>
            <p:ph type="title"/>
          </p:nvPr>
        </p:nvSpPr>
        <p:spPr>
          <a:xfrm>
            <a:off x="4877475" y="296900"/>
            <a:ext cx="3981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Exhibitors</a:t>
            </a:r>
            <a:endParaRPr sz="3600"/>
          </a:p>
        </p:txBody>
      </p:sp>
      <p:pic>
        <p:nvPicPr>
          <p:cNvPr id="248" name="Google Shape;248;p37"/>
          <p:cNvPicPr preferRelativeResize="0"/>
          <p:nvPr/>
        </p:nvPicPr>
        <p:blipFill>
          <a:blip r:embed="rId3">
            <a:alphaModFix/>
          </a:blip>
          <a:stretch>
            <a:fillRect/>
          </a:stretch>
        </p:blipFill>
        <p:spPr>
          <a:xfrm>
            <a:off x="828375" y="196888"/>
            <a:ext cx="2876019" cy="829125"/>
          </a:xfrm>
          <a:prstGeom prst="rect">
            <a:avLst/>
          </a:prstGeom>
          <a:noFill/>
          <a:ln>
            <a:noFill/>
          </a:ln>
        </p:spPr>
      </p:pic>
      <p:pic>
        <p:nvPicPr>
          <p:cNvPr id="249" name="Google Shape;249;p37"/>
          <p:cNvPicPr preferRelativeResize="0"/>
          <p:nvPr/>
        </p:nvPicPr>
        <p:blipFill rotWithShape="1">
          <a:blip r:embed="rId4">
            <a:alphaModFix/>
          </a:blip>
          <a:srcRect b="31954" l="9765" r="9990" t="33342"/>
          <a:stretch/>
        </p:blipFill>
        <p:spPr>
          <a:xfrm>
            <a:off x="431625" y="1097800"/>
            <a:ext cx="3669525" cy="829124"/>
          </a:xfrm>
          <a:prstGeom prst="rect">
            <a:avLst/>
          </a:prstGeom>
          <a:noFill/>
          <a:ln>
            <a:noFill/>
          </a:ln>
        </p:spPr>
      </p:pic>
      <p:pic>
        <p:nvPicPr>
          <p:cNvPr id="250" name="Google Shape;250;p37"/>
          <p:cNvPicPr preferRelativeResize="0"/>
          <p:nvPr/>
        </p:nvPicPr>
        <p:blipFill>
          <a:blip r:embed="rId5">
            <a:alphaModFix/>
          </a:blip>
          <a:stretch>
            <a:fillRect/>
          </a:stretch>
        </p:blipFill>
        <p:spPr>
          <a:xfrm>
            <a:off x="1814488" y="1922500"/>
            <a:ext cx="903800" cy="1275475"/>
          </a:xfrm>
          <a:prstGeom prst="rect">
            <a:avLst/>
          </a:prstGeom>
          <a:noFill/>
          <a:ln>
            <a:noFill/>
          </a:ln>
        </p:spPr>
      </p:pic>
      <p:pic>
        <p:nvPicPr>
          <p:cNvPr id="251" name="Google Shape;251;p37"/>
          <p:cNvPicPr preferRelativeResize="0"/>
          <p:nvPr/>
        </p:nvPicPr>
        <p:blipFill rotWithShape="1">
          <a:blip r:embed="rId6">
            <a:alphaModFix/>
          </a:blip>
          <a:srcRect b="30507" l="0" r="0" t="29902"/>
          <a:stretch/>
        </p:blipFill>
        <p:spPr>
          <a:xfrm>
            <a:off x="134388" y="3117350"/>
            <a:ext cx="4264004" cy="950375"/>
          </a:xfrm>
          <a:prstGeom prst="rect">
            <a:avLst/>
          </a:prstGeom>
          <a:noFill/>
          <a:ln>
            <a:noFill/>
          </a:ln>
        </p:spPr>
      </p:pic>
      <p:pic>
        <p:nvPicPr>
          <p:cNvPr id="252" name="Google Shape;252;p37"/>
          <p:cNvPicPr preferRelativeResize="0"/>
          <p:nvPr/>
        </p:nvPicPr>
        <p:blipFill>
          <a:blip r:embed="rId7">
            <a:alphaModFix/>
          </a:blip>
          <a:stretch>
            <a:fillRect/>
          </a:stretch>
        </p:blipFill>
        <p:spPr>
          <a:xfrm>
            <a:off x="731875" y="3987403"/>
            <a:ext cx="3069024" cy="1017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ph idx="1" type="body"/>
          </p:nvPr>
        </p:nvSpPr>
        <p:spPr>
          <a:xfrm>
            <a:off x="4877475" y="962476"/>
            <a:ext cx="3981900" cy="35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Aerospace Village</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A.I Village</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Appsec Village</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Biohacking Village</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Blue &amp; Red Team Village</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Car Hacking Village</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Cloud Village</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And many many many more…</a:t>
            </a:r>
            <a:endParaRPr b="1" sz="1300"/>
          </a:p>
        </p:txBody>
      </p:sp>
      <p:sp>
        <p:nvSpPr>
          <p:cNvPr id="258" name="Google Shape;258;p38"/>
          <p:cNvSpPr txBox="1"/>
          <p:nvPr>
            <p:ph type="title"/>
          </p:nvPr>
        </p:nvSpPr>
        <p:spPr>
          <a:xfrm>
            <a:off x="4877475" y="296900"/>
            <a:ext cx="3981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Villages</a:t>
            </a:r>
            <a:endParaRPr sz="3600"/>
          </a:p>
        </p:txBody>
      </p:sp>
      <p:pic>
        <p:nvPicPr>
          <p:cNvPr id="259" name="Google Shape;259;p38"/>
          <p:cNvPicPr preferRelativeResize="0"/>
          <p:nvPr/>
        </p:nvPicPr>
        <p:blipFill rotWithShape="1">
          <a:blip r:embed="rId3">
            <a:alphaModFix/>
          </a:blip>
          <a:srcRect b="37684" l="8419" r="8544" t="28693"/>
          <a:stretch/>
        </p:blipFill>
        <p:spPr>
          <a:xfrm>
            <a:off x="580250" y="180000"/>
            <a:ext cx="3008749" cy="862899"/>
          </a:xfrm>
          <a:prstGeom prst="rect">
            <a:avLst/>
          </a:prstGeom>
          <a:noFill/>
          <a:ln>
            <a:noFill/>
          </a:ln>
        </p:spPr>
      </p:pic>
      <p:pic>
        <p:nvPicPr>
          <p:cNvPr id="260" name="Google Shape;260;p38"/>
          <p:cNvPicPr preferRelativeResize="0"/>
          <p:nvPr/>
        </p:nvPicPr>
        <p:blipFill>
          <a:blip r:embed="rId4">
            <a:alphaModFix/>
          </a:blip>
          <a:stretch>
            <a:fillRect/>
          </a:stretch>
        </p:blipFill>
        <p:spPr>
          <a:xfrm>
            <a:off x="596500" y="1138000"/>
            <a:ext cx="1452250" cy="1188725"/>
          </a:xfrm>
          <a:prstGeom prst="rect">
            <a:avLst/>
          </a:prstGeom>
          <a:noFill/>
          <a:ln>
            <a:noFill/>
          </a:ln>
        </p:spPr>
      </p:pic>
      <p:pic>
        <p:nvPicPr>
          <p:cNvPr id="261" name="Google Shape;261;p38"/>
          <p:cNvPicPr preferRelativeResize="0"/>
          <p:nvPr/>
        </p:nvPicPr>
        <p:blipFill>
          <a:blip r:embed="rId5">
            <a:alphaModFix/>
          </a:blip>
          <a:stretch>
            <a:fillRect/>
          </a:stretch>
        </p:blipFill>
        <p:spPr>
          <a:xfrm>
            <a:off x="2201150" y="1195300"/>
            <a:ext cx="1387850" cy="1387850"/>
          </a:xfrm>
          <a:prstGeom prst="rect">
            <a:avLst/>
          </a:prstGeom>
          <a:noFill/>
          <a:ln>
            <a:noFill/>
          </a:ln>
        </p:spPr>
      </p:pic>
      <p:pic>
        <p:nvPicPr>
          <p:cNvPr id="262" name="Google Shape;262;p38"/>
          <p:cNvPicPr preferRelativeResize="0"/>
          <p:nvPr/>
        </p:nvPicPr>
        <p:blipFill>
          <a:blip r:embed="rId6">
            <a:alphaModFix/>
          </a:blip>
          <a:stretch>
            <a:fillRect/>
          </a:stretch>
        </p:blipFill>
        <p:spPr>
          <a:xfrm>
            <a:off x="456800" y="2421825"/>
            <a:ext cx="1591950" cy="740333"/>
          </a:xfrm>
          <a:prstGeom prst="rect">
            <a:avLst/>
          </a:prstGeom>
          <a:noFill/>
          <a:ln>
            <a:noFill/>
          </a:ln>
        </p:spPr>
      </p:pic>
      <p:pic>
        <p:nvPicPr>
          <p:cNvPr id="263" name="Google Shape;263;p38"/>
          <p:cNvPicPr preferRelativeResize="0"/>
          <p:nvPr/>
        </p:nvPicPr>
        <p:blipFill>
          <a:blip r:embed="rId7">
            <a:alphaModFix/>
          </a:blip>
          <a:stretch>
            <a:fillRect/>
          </a:stretch>
        </p:blipFill>
        <p:spPr>
          <a:xfrm>
            <a:off x="2201150" y="2735550"/>
            <a:ext cx="1387850" cy="1387850"/>
          </a:xfrm>
          <a:prstGeom prst="rect">
            <a:avLst/>
          </a:prstGeom>
          <a:noFill/>
          <a:ln>
            <a:noFill/>
          </a:ln>
        </p:spPr>
      </p:pic>
      <p:pic>
        <p:nvPicPr>
          <p:cNvPr id="264" name="Google Shape;264;p38"/>
          <p:cNvPicPr preferRelativeResize="0"/>
          <p:nvPr/>
        </p:nvPicPr>
        <p:blipFill>
          <a:blip r:embed="rId8">
            <a:alphaModFix/>
          </a:blip>
          <a:stretch>
            <a:fillRect/>
          </a:stretch>
        </p:blipFill>
        <p:spPr>
          <a:xfrm>
            <a:off x="304600" y="3162158"/>
            <a:ext cx="1896348" cy="167109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ph idx="1" type="body"/>
          </p:nvPr>
        </p:nvSpPr>
        <p:spPr>
          <a:xfrm>
            <a:off x="4877475" y="962476"/>
            <a:ext cx="3981900" cy="35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Arcade Party</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Blanketfort Con</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Hacker Flairgrounds</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Book Club Discussion and Exchange</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Hacker Karaoke</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Various Pub Crawls</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BTV Pool Party</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And many many many many more…</a:t>
            </a:r>
            <a:endParaRPr b="1" sz="1300"/>
          </a:p>
        </p:txBody>
      </p:sp>
      <p:sp>
        <p:nvSpPr>
          <p:cNvPr id="270" name="Google Shape;270;p39"/>
          <p:cNvSpPr txBox="1"/>
          <p:nvPr>
            <p:ph type="title"/>
          </p:nvPr>
        </p:nvSpPr>
        <p:spPr>
          <a:xfrm>
            <a:off x="4877475" y="296900"/>
            <a:ext cx="3981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Parties &amp; Meetups</a:t>
            </a:r>
            <a:endParaRPr sz="3600"/>
          </a:p>
        </p:txBody>
      </p:sp>
      <p:pic>
        <p:nvPicPr>
          <p:cNvPr id="271" name="Google Shape;271;p39"/>
          <p:cNvPicPr preferRelativeResize="0"/>
          <p:nvPr/>
        </p:nvPicPr>
        <p:blipFill rotWithShape="1">
          <a:blip r:embed="rId3">
            <a:alphaModFix/>
          </a:blip>
          <a:srcRect b="0" l="0" r="0" t="0"/>
          <a:stretch/>
        </p:blipFill>
        <p:spPr>
          <a:xfrm>
            <a:off x="137050" y="137050"/>
            <a:ext cx="2787850" cy="2090899"/>
          </a:xfrm>
          <a:prstGeom prst="rect">
            <a:avLst/>
          </a:prstGeom>
          <a:noFill/>
          <a:ln>
            <a:noFill/>
          </a:ln>
        </p:spPr>
      </p:pic>
      <p:pic>
        <p:nvPicPr>
          <p:cNvPr id="272" name="Google Shape;272;p39"/>
          <p:cNvPicPr preferRelativeResize="0"/>
          <p:nvPr/>
        </p:nvPicPr>
        <p:blipFill>
          <a:blip r:embed="rId4">
            <a:alphaModFix/>
          </a:blip>
          <a:stretch>
            <a:fillRect/>
          </a:stretch>
        </p:blipFill>
        <p:spPr>
          <a:xfrm>
            <a:off x="1922350" y="1754612"/>
            <a:ext cx="2649649" cy="1987225"/>
          </a:xfrm>
          <a:prstGeom prst="rect">
            <a:avLst/>
          </a:prstGeom>
          <a:noFill/>
          <a:ln>
            <a:noFill/>
          </a:ln>
        </p:spPr>
      </p:pic>
      <p:pic>
        <p:nvPicPr>
          <p:cNvPr id="273" name="Google Shape;273;p39"/>
          <p:cNvPicPr preferRelativeResize="0"/>
          <p:nvPr/>
        </p:nvPicPr>
        <p:blipFill>
          <a:blip r:embed="rId5">
            <a:alphaModFix/>
          </a:blip>
          <a:stretch>
            <a:fillRect/>
          </a:stretch>
        </p:blipFill>
        <p:spPr>
          <a:xfrm>
            <a:off x="255625" y="3014400"/>
            <a:ext cx="2550702" cy="191302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Any Questions?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Shameless Plug</a:t>
            </a:r>
            <a:endParaRPr/>
          </a:p>
        </p:txBody>
      </p:sp>
      <p:sp>
        <p:nvSpPr>
          <p:cNvPr id="284" name="Google Shape;284;p41"/>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 looking for work :)</a:t>
            </a:r>
            <a:endParaRPr/>
          </a:p>
        </p:txBody>
      </p:sp>
      <p:sp>
        <p:nvSpPr>
          <p:cNvPr id="285" name="Google Shape;285;p41"/>
          <p:cNvSpPr txBox="1"/>
          <p:nvPr>
            <p:ph idx="2" type="body"/>
          </p:nvPr>
        </p:nvSpPr>
        <p:spPr>
          <a:xfrm>
            <a:off x="4731300" y="2878825"/>
            <a:ext cx="4266000" cy="1540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600" u="sng">
                <a:solidFill>
                  <a:schemeClr val="accent5"/>
                </a:solidFill>
                <a:hlinkClick r:id="rId3">
                  <a:extLst>
                    <a:ext uri="{A12FA001-AC4F-418D-AE19-62706E023703}">
                      <ahyp:hlinkClr val="tx"/>
                    </a:ext>
                  </a:extLst>
                </a:hlinkClick>
              </a:rPr>
              <a:t>andrewk4@pm.me</a:t>
            </a:r>
            <a:endParaRPr b="1" sz="1600"/>
          </a:p>
          <a:p>
            <a:pPr indent="0" lvl="0" marL="0" rtl="0" algn="l">
              <a:lnSpc>
                <a:spcPct val="100000"/>
              </a:lnSpc>
              <a:spcBef>
                <a:spcPts val="0"/>
              </a:spcBef>
              <a:spcAft>
                <a:spcPts val="0"/>
              </a:spcAft>
              <a:buNone/>
            </a:pPr>
            <a:r>
              <a:t/>
            </a:r>
            <a:endParaRPr b="1" sz="1600"/>
          </a:p>
          <a:p>
            <a:pPr indent="0" lvl="0" marL="0" rtl="0" algn="l">
              <a:lnSpc>
                <a:spcPct val="100000"/>
              </a:lnSpc>
              <a:spcBef>
                <a:spcPts val="0"/>
              </a:spcBef>
              <a:spcAft>
                <a:spcPts val="0"/>
              </a:spcAft>
              <a:buNone/>
            </a:pPr>
            <a:r>
              <a:rPr b="1" lang="en" sz="1600" u="sng">
                <a:solidFill>
                  <a:schemeClr val="accent5"/>
                </a:solidFill>
                <a:hlinkClick r:id="rId4">
                  <a:extLst>
                    <a:ext uri="{A12FA001-AC4F-418D-AE19-62706E023703}">
                      <ahyp:hlinkClr val="tx"/>
                    </a:ext>
                  </a:extLst>
                </a:hlinkClick>
              </a:rPr>
              <a:t>linkedin.com/in/andrew-kenneally/</a:t>
            </a:r>
            <a:endParaRPr b="1" sz="1600"/>
          </a:p>
          <a:p>
            <a:pPr indent="0" lvl="0" marL="0" rtl="0" algn="l">
              <a:lnSpc>
                <a:spcPct val="100000"/>
              </a:lnSpc>
              <a:spcBef>
                <a:spcPts val="0"/>
              </a:spcBef>
              <a:spcAft>
                <a:spcPts val="0"/>
              </a:spcAft>
              <a:buNone/>
            </a:pPr>
            <a:r>
              <a:t/>
            </a:r>
            <a:endParaRPr b="1" sz="1600"/>
          </a:p>
          <a:p>
            <a:pPr indent="0" lvl="0" marL="0" rtl="0" algn="l">
              <a:lnSpc>
                <a:spcPct val="100000"/>
              </a:lnSpc>
              <a:spcBef>
                <a:spcPts val="0"/>
              </a:spcBef>
              <a:spcAft>
                <a:spcPts val="0"/>
              </a:spcAft>
              <a:buNone/>
            </a:pPr>
            <a:r>
              <a:rPr b="1" lang="en" sz="1600" u="sng">
                <a:solidFill>
                  <a:schemeClr val="accent5"/>
                </a:solidFill>
                <a:hlinkClick r:id="rId5">
                  <a:extLst>
                    <a:ext uri="{A12FA001-AC4F-418D-AE19-62706E023703}">
                      <ahyp:hlinkClr val="tx"/>
                    </a:ext>
                  </a:extLst>
                </a:hlinkClick>
              </a:rPr>
              <a:t>github.com/andrewk10</a:t>
            </a:r>
            <a:endParaRPr sz="1300"/>
          </a:p>
        </p:txBody>
      </p:sp>
      <p:pic>
        <p:nvPicPr>
          <p:cNvPr id="286" name="Google Shape;286;p41"/>
          <p:cNvPicPr preferRelativeResize="0"/>
          <p:nvPr/>
        </p:nvPicPr>
        <p:blipFill rotWithShape="1">
          <a:blip r:embed="rId6">
            <a:alphaModFix/>
          </a:blip>
          <a:srcRect b="4021" l="0" r="0" t="0"/>
          <a:stretch/>
        </p:blipFill>
        <p:spPr>
          <a:xfrm>
            <a:off x="4890350" y="602325"/>
            <a:ext cx="3947901" cy="2015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Def Con?</a:t>
            </a:r>
            <a:endParaRPr/>
          </a:p>
        </p:txBody>
      </p:sp>
      <p:sp>
        <p:nvSpPr>
          <p:cNvPr id="70" name="Google Shape;70;p15"/>
          <p:cNvSpPr txBox="1"/>
          <p:nvPr>
            <p:ph idx="1" type="body"/>
          </p:nvPr>
        </p:nvSpPr>
        <p:spPr>
          <a:xfrm>
            <a:off x="311700" y="1228675"/>
            <a:ext cx="42603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 CON is one of the oldest continuously running hacker conventions around, and also one of the largest.</a:t>
            </a:r>
            <a:endParaRPr/>
          </a:p>
          <a:p>
            <a:pPr indent="0" lvl="0" marL="0" rtl="0" algn="l">
              <a:spcBef>
                <a:spcPts val="1600"/>
              </a:spcBef>
              <a:spcAft>
                <a:spcPts val="1600"/>
              </a:spcAft>
              <a:buNone/>
            </a:pPr>
            <a:r>
              <a:rPr lang="en"/>
              <a:t>Generally held in the last week of July or first week of August in Las Vegas. DEF CON 31 was held on August 10th through August 13th, 2023.</a:t>
            </a:r>
            <a:endParaRPr/>
          </a:p>
        </p:txBody>
      </p:sp>
      <p:pic>
        <p:nvPicPr>
          <p:cNvPr id="71" name="Google Shape;71;p15"/>
          <p:cNvPicPr preferRelativeResize="0"/>
          <p:nvPr/>
        </p:nvPicPr>
        <p:blipFill>
          <a:blip r:embed="rId3">
            <a:alphaModFix/>
          </a:blip>
          <a:stretch>
            <a:fillRect/>
          </a:stretch>
        </p:blipFill>
        <p:spPr>
          <a:xfrm>
            <a:off x="4724400" y="1246250"/>
            <a:ext cx="4267200" cy="26463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42"/>
          <p:cNvPicPr preferRelativeResize="0"/>
          <p:nvPr/>
        </p:nvPicPr>
        <p:blipFill>
          <a:blip r:embed="rId3">
            <a:alphaModFix/>
          </a:blip>
          <a:stretch>
            <a:fillRect/>
          </a:stretch>
        </p:blipFill>
        <p:spPr>
          <a:xfrm>
            <a:off x="1362663" y="152400"/>
            <a:ext cx="6418685" cy="483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Topics, Demos </a:t>
            </a:r>
            <a:br>
              <a:rPr lang="en"/>
            </a:br>
            <a:r>
              <a:rPr lang="en"/>
              <a:t>and Talks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000"/>
              <a:t>Matthew Harris</a:t>
            </a:r>
            <a:endParaRPr b="1" sz="1000"/>
          </a:p>
          <a:p>
            <a:pPr indent="0" lvl="0" marL="0" rtl="0" algn="ctr">
              <a:spcBef>
                <a:spcPts val="0"/>
              </a:spcBef>
              <a:spcAft>
                <a:spcPts val="0"/>
              </a:spcAft>
              <a:buNone/>
            </a:pPr>
            <a:r>
              <a:rPr lang="en" sz="1000"/>
              <a:t>Medford Vocational Technical High School Student</a:t>
            </a:r>
            <a:endParaRPr sz="1000"/>
          </a:p>
          <a:p>
            <a:pPr indent="0" lvl="0" marL="0" rtl="0" algn="ctr">
              <a:spcBef>
                <a:spcPts val="0"/>
              </a:spcBef>
              <a:spcAft>
                <a:spcPts val="0"/>
              </a:spcAft>
              <a:buNone/>
            </a:pPr>
            <a:br>
              <a:rPr lang="en" sz="1000"/>
            </a:br>
            <a:r>
              <a:rPr b="1" lang="en" sz="1000"/>
              <a:t>Z</a:t>
            </a:r>
            <a:r>
              <a:rPr b="1" lang="en" sz="1000"/>
              <a:t>achary Bertocchi</a:t>
            </a:r>
            <a:endParaRPr b="1" sz="1000"/>
          </a:p>
          <a:p>
            <a:pPr indent="0" lvl="0" marL="0" rtl="0" algn="ctr">
              <a:spcBef>
                <a:spcPts val="0"/>
              </a:spcBef>
              <a:spcAft>
                <a:spcPts val="0"/>
              </a:spcAft>
              <a:buNone/>
            </a:pPr>
            <a:r>
              <a:rPr lang="en" sz="1000"/>
              <a:t>Hacker</a:t>
            </a:r>
            <a:endParaRPr sz="1000"/>
          </a:p>
          <a:p>
            <a:pPr indent="0" lvl="0" marL="0" rtl="0" algn="ctr">
              <a:spcBef>
                <a:spcPts val="0"/>
              </a:spcBef>
              <a:spcAft>
                <a:spcPts val="0"/>
              </a:spcAft>
              <a:buNone/>
            </a:pPr>
            <a:br>
              <a:rPr lang="en" sz="1000"/>
            </a:br>
            <a:r>
              <a:rPr b="1" lang="en" sz="1000"/>
              <a:t>Scott Campbell</a:t>
            </a:r>
            <a:endParaRPr b="1" sz="1000"/>
          </a:p>
          <a:p>
            <a:pPr indent="0" lvl="0" marL="0" rtl="0" algn="ctr">
              <a:spcBef>
                <a:spcPts val="0"/>
              </a:spcBef>
              <a:spcAft>
                <a:spcPts val="0"/>
              </a:spcAft>
              <a:buNone/>
            </a:pPr>
            <a:r>
              <a:rPr lang="en" sz="1000"/>
              <a:t>Hacker</a:t>
            </a:r>
            <a:br>
              <a:rPr lang="en" sz="1000"/>
            </a:br>
            <a:endParaRPr sz="1000"/>
          </a:p>
          <a:p>
            <a:pPr indent="0" lvl="0" marL="0" rtl="0" algn="ctr">
              <a:spcBef>
                <a:spcPts val="0"/>
              </a:spcBef>
              <a:spcAft>
                <a:spcPts val="0"/>
              </a:spcAft>
              <a:buNone/>
            </a:pPr>
            <a:r>
              <a:rPr b="1" lang="en" sz="1000"/>
              <a:t>Noah Gibson</a:t>
            </a:r>
            <a:endParaRPr b="1" sz="1000"/>
          </a:p>
          <a:p>
            <a:pPr indent="0" lvl="0" marL="0" rtl="0" algn="ctr">
              <a:spcBef>
                <a:spcPts val="0"/>
              </a:spcBef>
              <a:spcAft>
                <a:spcPts val="0"/>
              </a:spcAft>
              <a:buNone/>
            </a:pPr>
            <a:r>
              <a:rPr lang="en" sz="1000"/>
              <a:t>Hacker</a:t>
            </a:r>
            <a:br>
              <a:rPr lang="en" sz="1000"/>
            </a:br>
            <a:br>
              <a:rPr lang="en" sz="1000"/>
            </a:br>
            <a:r>
              <a:rPr lang="en" sz="1000" u="sng">
                <a:solidFill>
                  <a:schemeClr val="hlink"/>
                </a:solidFill>
                <a:hlinkClick r:id="rId3"/>
              </a:rPr>
              <a:t>https://youtu.be/1JT_lTfK69Q</a:t>
            </a:r>
            <a:endParaRPr sz="1000"/>
          </a:p>
        </p:txBody>
      </p:sp>
      <p:sp>
        <p:nvSpPr>
          <p:cNvPr id="82" name="Google Shape;82;p17"/>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400"/>
              <a:t>Boston Infinite Money Glitch </a:t>
            </a:r>
            <a:r>
              <a:rPr b="0" lang="en" sz="3400"/>
              <a:t>Hacking Transit Cards without Ending Up In Handcuffs</a:t>
            </a:r>
            <a:endParaRPr b="0" sz="3400"/>
          </a:p>
        </p:txBody>
      </p:sp>
      <p:pic>
        <p:nvPicPr>
          <p:cNvPr id="83" name="Google Shape;83;p17" title="Matthew Harris Zachary Bertocchi Scott Campbell Noah Gibson - Boston Infinite Money Glitch Hacking Transit Cards Without Ending Up In Handcuffs-demo.mp4">
            <a:hlinkClick r:id="rId4"/>
          </p:cNvPr>
          <p:cNvPicPr preferRelativeResize="0"/>
          <p:nvPr/>
        </p:nvPicPr>
        <p:blipFill>
          <a:blip r:embed="rId5">
            <a:alphaModFix/>
          </a:blip>
          <a:stretch>
            <a:fillRect/>
          </a:stretch>
        </p:blipFill>
        <p:spPr>
          <a:xfrm>
            <a:off x="4683175" y="1081400"/>
            <a:ext cx="4377500" cy="3283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900"/>
              <a:t>Damned If You Do</a:t>
            </a:r>
            <a:endParaRPr sz="3900"/>
          </a:p>
          <a:p>
            <a:pPr indent="0" lvl="0" marL="0" rtl="0" algn="ctr">
              <a:spcBef>
                <a:spcPts val="0"/>
              </a:spcBef>
              <a:spcAft>
                <a:spcPts val="0"/>
              </a:spcAft>
              <a:buNone/>
            </a:pPr>
            <a:r>
              <a:rPr b="0" lang="en" sz="3900"/>
              <a:t>The Risks of Pointing Out The Emperor is Buck Naked</a:t>
            </a:r>
            <a:endParaRPr b="0" sz="3900"/>
          </a:p>
        </p:txBody>
      </p:sp>
      <p:sp>
        <p:nvSpPr>
          <p:cNvPr id="89" name="Google Shape;89;p18"/>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t>Renderman</a:t>
            </a:r>
            <a:endParaRPr b="1" sz="1500"/>
          </a:p>
          <a:p>
            <a:pPr indent="0" lvl="0" marL="0" rtl="0" algn="ctr">
              <a:spcBef>
                <a:spcPts val="0"/>
              </a:spcBef>
              <a:spcAft>
                <a:spcPts val="0"/>
              </a:spcAft>
              <a:buNone/>
            </a:pPr>
            <a:r>
              <a:rPr lang="en" sz="1500"/>
              <a:t>His Holiness</a:t>
            </a:r>
            <a:endParaRPr sz="1500"/>
          </a:p>
          <a:p>
            <a:pPr indent="0" lvl="0" marL="0" rtl="0" algn="ctr">
              <a:spcBef>
                <a:spcPts val="0"/>
              </a:spcBef>
              <a:spcAft>
                <a:spcPts val="0"/>
              </a:spcAft>
              <a:buNone/>
            </a:pPr>
            <a:r>
              <a:rPr lang="en" sz="1500"/>
              <a:t>Pope of the Church of Wifi</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rPr b="1" lang="en" sz="1500"/>
              <a:t>Thomas Dang</a:t>
            </a:r>
            <a:endParaRPr b="1" sz="1500"/>
          </a:p>
          <a:p>
            <a:pPr indent="0" lvl="0" marL="0" rtl="0" algn="ctr">
              <a:spcBef>
                <a:spcPts val="0"/>
              </a:spcBef>
              <a:spcAft>
                <a:spcPts val="0"/>
              </a:spcAft>
              <a:buNone/>
            </a:pPr>
            <a:r>
              <a:rPr lang="en" sz="1500"/>
              <a:t>Yukon Territorial Government</a:t>
            </a:r>
            <a:endParaRPr sz="1500"/>
          </a:p>
          <a:p>
            <a:pPr indent="0" lvl="0" marL="0" rtl="0" algn="ctr">
              <a:spcBef>
                <a:spcPts val="0"/>
              </a:spcBef>
              <a:spcAft>
                <a:spcPts val="0"/>
              </a:spcAft>
              <a:buNone/>
            </a:pPr>
            <a:r>
              <a:rPr lang="en" sz="1500"/>
              <a:t>Cybersecurity Architect</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rPr lang="en" sz="1500" u="sng">
                <a:solidFill>
                  <a:schemeClr val="hlink"/>
                </a:solidFill>
                <a:hlinkClick r:id="rId3"/>
              </a:rPr>
              <a:t>https://youtu.be/fL1osBUEScY</a:t>
            </a:r>
            <a:endParaRPr sz="1500"/>
          </a:p>
        </p:txBody>
      </p:sp>
      <p:pic>
        <p:nvPicPr>
          <p:cNvPr id="90" name="Google Shape;90;p18"/>
          <p:cNvPicPr preferRelativeResize="0"/>
          <p:nvPr/>
        </p:nvPicPr>
        <p:blipFill>
          <a:blip r:embed="rId4">
            <a:alphaModFix/>
          </a:blip>
          <a:stretch>
            <a:fillRect/>
          </a:stretch>
        </p:blipFill>
        <p:spPr>
          <a:xfrm>
            <a:off x="4946248" y="152775"/>
            <a:ext cx="1554377" cy="2418975"/>
          </a:xfrm>
          <a:prstGeom prst="rect">
            <a:avLst/>
          </a:prstGeom>
          <a:noFill/>
          <a:ln>
            <a:noFill/>
          </a:ln>
        </p:spPr>
      </p:pic>
      <p:pic>
        <p:nvPicPr>
          <p:cNvPr id="91" name="Google Shape;91;p18"/>
          <p:cNvPicPr preferRelativeResize="0"/>
          <p:nvPr/>
        </p:nvPicPr>
        <p:blipFill>
          <a:blip r:embed="rId5">
            <a:alphaModFix/>
          </a:blip>
          <a:stretch>
            <a:fillRect/>
          </a:stretch>
        </p:blipFill>
        <p:spPr>
          <a:xfrm>
            <a:off x="5624028" y="2791700"/>
            <a:ext cx="3226446" cy="1664950"/>
          </a:xfrm>
          <a:prstGeom prst="rect">
            <a:avLst/>
          </a:prstGeom>
          <a:noFill/>
          <a:ln>
            <a:noFill/>
          </a:ln>
        </p:spPr>
      </p:pic>
      <p:pic>
        <p:nvPicPr>
          <p:cNvPr id="92" name="Google Shape;92;p18"/>
          <p:cNvPicPr preferRelativeResize="0"/>
          <p:nvPr/>
        </p:nvPicPr>
        <p:blipFill>
          <a:blip r:embed="rId6">
            <a:alphaModFix/>
          </a:blip>
          <a:stretch>
            <a:fillRect/>
          </a:stretch>
        </p:blipFill>
        <p:spPr>
          <a:xfrm>
            <a:off x="6653026" y="152400"/>
            <a:ext cx="2274502" cy="22745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Secretary of the Department of Homeland Security</a:t>
            </a:r>
            <a:endParaRPr/>
          </a:p>
        </p:txBody>
      </p:sp>
      <p:sp>
        <p:nvSpPr>
          <p:cNvPr id="98" name="Google Shape;98;p1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Alejandro Mayorkas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Basically This Fella Wants You to Work for Him</a:t>
            </a:r>
            <a:br>
              <a:rPr lang="en"/>
            </a:br>
            <a:br>
              <a:rPr lang="en"/>
            </a:br>
            <a:r>
              <a:rPr lang="en" u="sng">
                <a:solidFill>
                  <a:schemeClr val="hlink"/>
                </a:solidFill>
                <a:hlinkClick r:id="rId3"/>
              </a:rPr>
              <a:t>https://youtu.be/MdNZC_CdHJA</a:t>
            </a:r>
            <a:endParaRPr/>
          </a:p>
        </p:txBody>
      </p:sp>
      <p:pic>
        <p:nvPicPr>
          <p:cNvPr id="99" name="Google Shape;99;p19"/>
          <p:cNvPicPr preferRelativeResize="0"/>
          <p:nvPr/>
        </p:nvPicPr>
        <p:blipFill>
          <a:blip r:embed="rId4">
            <a:alphaModFix/>
          </a:blip>
          <a:stretch>
            <a:fillRect/>
          </a:stretch>
        </p:blipFill>
        <p:spPr>
          <a:xfrm>
            <a:off x="5292450" y="327000"/>
            <a:ext cx="3121422" cy="40383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900"/>
              <a:t>Civil Cyber Defense </a:t>
            </a:r>
            <a:br>
              <a:rPr lang="en" sz="2900"/>
            </a:br>
            <a:r>
              <a:rPr b="0" lang="en" sz="2900"/>
              <a:t>Use Your Resources to Defend Non-Profits as they Combat Human Trafficking and Subvert Authoritarian Regimes</a:t>
            </a:r>
            <a:endParaRPr b="0" sz="2900"/>
          </a:p>
        </p:txBody>
      </p:sp>
      <p:sp>
        <p:nvSpPr>
          <p:cNvPr id="105" name="Google Shape;105;p20"/>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t>Austin Shamlin</a:t>
            </a:r>
            <a:br>
              <a:rPr lang="en" sz="1500"/>
            </a:br>
            <a:r>
              <a:rPr lang="en" sz="1500"/>
              <a:t>Traverse Project</a:t>
            </a:r>
            <a:endParaRPr sz="1500"/>
          </a:p>
          <a:p>
            <a:pPr indent="0" lvl="0" marL="0" rtl="0" algn="ctr">
              <a:spcBef>
                <a:spcPts val="0"/>
              </a:spcBef>
              <a:spcAft>
                <a:spcPts val="0"/>
              </a:spcAft>
              <a:buNone/>
            </a:pPr>
            <a:r>
              <a:rPr lang="en" sz="1500"/>
              <a:t>Co-Founder</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rPr b="1" lang="en" sz="1500"/>
              <a:t>Tiffany Rad</a:t>
            </a:r>
            <a:endParaRPr b="1" sz="1500"/>
          </a:p>
          <a:p>
            <a:pPr indent="0" lvl="0" marL="0" rtl="0" algn="ctr">
              <a:spcBef>
                <a:spcPts val="0"/>
              </a:spcBef>
              <a:spcAft>
                <a:spcPts val="0"/>
              </a:spcAft>
              <a:buNone/>
            </a:pPr>
            <a:r>
              <a:rPr lang="en" sz="1500"/>
              <a:t>U.C. </a:t>
            </a:r>
            <a:r>
              <a:rPr lang="en" sz="1500"/>
              <a:t>Berkeley</a:t>
            </a:r>
            <a:endParaRPr sz="1500"/>
          </a:p>
          <a:p>
            <a:pPr indent="0" lvl="0" marL="0" rtl="0" algn="ctr">
              <a:spcBef>
                <a:spcPts val="0"/>
              </a:spcBef>
              <a:spcAft>
                <a:spcPts val="0"/>
              </a:spcAft>
              <a:buNone/>
            </a:pPr>
            <a:r>
              <a:rPr lang="en" sz="1500"/>
              <a:t>Instructor</a:t>
            </a:r>
            <a:br>
              <a:rPr lang="en" sz="1500"/>
            </a:br>
            <a:br>
              <a:rPr lang="en" sz="1500"/>
            </a:br>
            <a:r>
              <a:rPr lang="en" sz="1500" u="sng">
                <a:solidFill>
                  <a:schemeClr val="hlink"/>
                </a:solidFill>
                <a:hlinkClick r:id="rId3"/>
              </a:rPr>
              <a:t>https://youtu.be/MKnOZSVq654</a:t>
            </a:r>
            <a:endParaRPr sz="1500"/>
          </a:p>
        </p:txBody>
      </p:sp>
      <p:pic>
        <p:nvPicPr>
          <p:cNvPr id="106" name="Google Shape;106;p20"/>
          <p:cNvPicPr preferRelativeResize="0"/>
          <p:nvPr/>
        </p:nvPicPr>
        <p:blipFill>
          <a:blip r:embed="rId4">
            <a:alphaModFix/>
          </a:blip>
          <a:stretch>
            <a:fillRect/>
          </a:stretch>
        </p:blipFill>
        <p:spPr>
          <a:xfrm>
            <a:off x="4678250" y="3018150"/>
            <a:ext cx="1950169" cy="1745024"/>
          </a:xfrm>
          <a:prstGeom prst="rect">
            <a:avLst/>
          </a:prstGeom>
          <a:noFill/>
          <a:ln>
            <a:noFill/>
          </a:ln>
        </p:spPr>
      </p:pic>
      <p:pic>
        <p:nvPicPr>
          <p:cNvPr id="107" name="Google Shape;107;p20"/>
          <p:cNvPicPr preferRelativeResize="0"/>
          <p:nvPr/>
        </p:nvPicPr>
        <p:blipFill>
          <a:blip r:embed="rId5">
            <a:alphaModFix/>
          </a:blip>
          <a:stretch>
            <a:fillRect/>
          </a:stretch>
        </p:blipFill>
        <p:spPr>
          <a:xfrm>
            <a:off x="6183325" y="2103751"/>
            <a:ext cx="2764398" cy="1553225"/>
          </a:xfrm>
          <a:prstGeom prst="rect">
            <a:avLst/>
          </a:prstGeom>
          <a:noFill/>
          <a:ln>
            <a:noFill/>
          </a:ln>
        </p:spPr>
      </p:pic>
      <p:pic>
        <p:nvPicPr>
          <p:cNvPr id="108" name="Google Shape;108;p20"/>
          <p:cNvPicPr preferRelativeResize="0"/>
          <p:nvPr/>
        </p:nvPicPr>
        <p:blipFill>
          <a:blip r:embed="rId6">
            <a:alphaModFix/>
          </a:blip>
          <a:stretch>
            <a:fillRect/>
          </a:stretch>
        </p:blipFill>
        <p:spPr>
          <a:xfrm>
            <a:off x="4678250" y="185975"/>
            <a:ext cx="3192401" cy="183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900"/>
              <a:t>Defender-Pretender</a:t>
            </a:r>
            <a:br>
              <a:rPr lang="en" sz="3900"/>
            </a:br>
            <a:r>
              <a:rPr b="0" lang="en" sz="3900"/>
              <a:t>When Windows Defender Updates Become a Security Risk</a:t>
            </a:r>
            <a:endParaRPr b="0" sz="3900"/>
          </a:p>
        </p:txBody>
      </p:sp>
      <p:sp>
        <p:nvSpPr>
          <p:cNvPr id="114" name="Google Shape;114;p21"/>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t>Omer Attias</a:t>
            </a:r>
            <a:endParaRPr b="1" sz="1400"/>
          </a:p>
          <a:p>
            <a:pPr indent="0" lvl="0" marL="0" rtl="0" algn="ctr">
              <a:spcBef>
                <a:spcPts val="0"/>
              </a:spcBef>
              <a:spcAft>
                <a:spcPts val="0"/>
              </a:spcAft>
              <a:buNone/>
            </a:pPr>
            <a:r>
              <a:rPr lang="en" sz="1400"/>
              <a:t>SafeBreach Labs</a:t>
            </a:r>
            <a:endParaRPr sz="1400"/>
          </a:p>
          <a:p>
            <a:pPr indent="0" lvl="0" marL="0" rtl="0" algn="ctr">
              <a:spcBef>
                <a:spcPts val="0"/>
              </a:spcBef>
              <a:spcAft>
                <a:spcPts val="0"/>
              </a:spcAft>
              <a:buNone/>
            </a:pPr>
            <a:r>
              <a:rPr lang="en" sz="1400"/>
              <a:t>Security Researcher</a:t>
            </a:r>
            <a:br>
              <a:rPr lang="en" sz="1400"/>
            </a:br>
            <a:br>
              <a:rPr lang="en" sz="1400"/>
            </a:br>
            <a:r>
              <a:rPr b="1" lang="en" sz="1400"/>
              <a:t>Tomer Bar</a:t>
            </a:r>
            <a:endParaRPr b="1" sz="1400"/>
          </a:p>
          <a:p>
            <a:pPr indent="0" lvl="0" marL="0" rtl="0" algn="ctr">
              <a:spcBef>
                <a:spcPts val="0"/>
              </a:spcBef>
              <a:spcAft>
                <a:spcPts val="0"/>
              </a:spcAft>
              <a:buNone/>
            </a:pPr>
            <a:r>
              <a:rPr lang="en" sz="1400"/>
              <a:t>SafeBreach Labs</a:t>
            </a:r>
            <a:endParaRPr sz="1400"/>
          </a:p>
          <a:p>
            <a:pPr indent="0" lvl="0" marL="0" rtl="0" algn="ctr">
              <a:spcBef>
                <a:spcPts val="0"/>
              </a:spcBef>
              <a:spcAft>
                <a:spcPts val="0"/>
              </a:spcAft>
              <a:buNone/>
            </a:pPr>
            <a:r>
              <a:rPr lang="en" sz="1400"/>
              <a:t>VP of Security Research</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rPr lang="en" sz="1400" u="sng">
                <a:solidFill>
                  <a:schemeClr val="hlink"/>
                </a:solidFill>
                <a:hlinkClick r:id="rId3"/>
              </a:rPr>
              <a:t>https://youtu.be/LQ7ZQXs-uC0</a:t>
            </a:r>
            <a:endParaRPr sz="1400"/>
          </a:p>
        </p:txBody>
      </p:sp>
      <p:pic>
        <p:nvPicPr>
          <p:cNvPr id="115" name="Google Shape;115;p21"/>
          <p:cNvPicPr preferRelativeResize="0"/>
          <p:nvPr/>
        </p:nvPicPr>
        <p:blipFill>
          <a:blip r:embed="rId4">
            <a:alphaModFix/>
          </a:blip>
          <a:stretch>
            <a:fillRect/>
          </a:stretch>
        </p:blipFill>
        <p:spPr>
          <a:xfrm>
            <a:off x="4880950" y="124535"/>
            <a:ext cx="4045202" cy="2202641"/>
          </a:xfrm>
          <a:prstGeom prst="rect">
            <a:avLst/>
          </a:prstGeom>
          <a:noFill/>
          <a:ln>
            <a:noFill/>
          </a:ln>
        </p:spPr>
      </p:pic>
      <p:pic>
        <p:nvPicPr>
          <p:cNvPr id="116" name="Google Shape;116;p21"/>
          <p:cNvPicPr preferRelativeResize="0"/>
          <p:nvPr/>
        </p:nvPicPr>
        <p:blipFill>
          <a:blip r:embed="rId5">
            <a:alphaModFix/>
          </a:blip>
          <a:stretch>
            <a:fillRect/>
          </a:stretch>
        </p:blipFill>
        <p:spPr>
          <a:xfrm>
            <a:off x="4880950" y="2472300"/>
            <a:ext cx="4045218" cy="22026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